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55" r:id="rId1"/>
  </p:sldMasterIdLst>
  <p:notesMasterIdLst>
    <p:notesMasterId r:id="rId22"/>
  </p:notesMasterIdLst>
  <p:handoutMasterIdLst>
    <p:handoutMasterId r:id="rId23"/>
  </p:handoutMasterIdLst>
  <p:sldIdLst>
    <p:sldId id="286" r:id="rId2"/>
    <p:sldId id="576" r:id="rId3"/>
    <p:sldId id="574" r:id="rId4"/>
    <p:sldId id="564" r:id="rId5"/>
    <p:sldId id="569" r:id="rId6"/>
    <p:sldId id="570" r:id="rId7"/>
    <p:sldId id="571" r:id="rId8"/>
    <p:sldId id="573" r:id="rId9"/>
    <p:sldId id="258" r:id="rId10"/>
    <p:sldId id="256" r:id="rId11"/>
    <p:sldId id="257" r:id="rId12"/>
    <p:sldId id="579" r:id="rId13"/>
    <p:sldId id="572" r:id="rId14"/>
    <p:sldId id="359" r:id="rId15"/>
    <p:sldId id="577" r:id="rId16"/>
    <p:sldId id="553" r:id="rId17"/>
    <p:sldId id="554" r:id="rId18"/>
    <p:sldId id="555" r:id="rId19"/>
    <p:sldId id="550" r:id="rId20"/>
    <p:sldId id="260" r:id="rId21"/>
  </p:sldIdLst>
  <p:sldSz cx="12192000" cy="6858000"/>
  <p:notesSz cx="6794500" cy="9931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520" autoAdjust="0"/>
    <p:restoredTop sz="88592" autoAdjust="0"/>
  </p:normalViewPr>
  <p:slideViewPr>
    <p:cSldViewPr>
      <p:cViewPr varScale="1">
        <p:scale>
          <a:sx n="95" d="100"/>
          <a:sy n="95" d="100"/>
        </p:scale>
        <p:origin x="1736" y="4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0173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15768"/>
    </p:cViewPr>
  </p:sorterViewPr>
  <p:notesViewPr>
    <p:cSldViewPr>
      <p:cViewPr varScale="1">
        <p:scale>
          <a:sx n="42" d="100"/>
          <a:sy n="42" d="100"/>
        </p:scale>
        <p:origin x="-2256" y="-86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4E0507-9509-B54E-A7B8-3C70D4956B69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213F1D6-AAE2-B447-8884-44EF4FB0E2FB}">
      <dgm:prSet phldrT="[Text]"/>
      <dgm:spPr/>
      <dgm:t>
        <a:bodyPr/>
        <a:lstStyle/>
        <a:p>
          <a:pPr rtl="0"/>
          <a:r>
            <a:rPr lang="en-US" dirty="0"/>
            <a:t>Interval </a:t>
          </a:r>
          <a:r>
            <a:rPr lang="en-US" dirty="0" err="1"/>
            <a:t>rezonabil</a:t>
          </a:r>
          <a:r>
            <a:rPr lang="en-US" dirty="0"/>
            <a:t> de </a:t>
          </a:r>
          <a:r>
            <a:rPr lang="en-US" dirty="0" err="1"/>
            <a:t>pret</a:t>
          </a:r>
          <a:endParaRPr lang="en-US" dirty="0"/>
        </a:p>
      </dgm:t>
    </dgm:pt>
    <dgm:pt modelId="{3B75DF1A-E4E1-DE43-9A74-2630847AA96B}" type="parTrans" cxnId="{35F12AB5-929A-3545-BECA-A9391D369345}">
      <dgm:prSet/>
      <dgm:spPr/>
      <dgm:t>
        <a:bodyPr/>
        <a:lstStyle/>
        <a:p>
          <a:endParaRPr lang="en-US"/>
        </a:p>
      </dgm:t>
    </dgm:pt>
    <dgm:pt modelId="{1A28A876-4492-0C42-9CFD-AFB109EA0843}" type="sibTrans" cxnId="{35F12AB5-929A-3545-BECA-A9391D369345}">
      <dgm:prSet/>
      <dgm:spPr/>
      <dgm:t>
        <a:bodyPr/>
        <a:lstStyle/>
        <a:p>
          <a:endParaRPr lang="en-US"/>
        </a:p>
      </dgm:t>
    </dgm:pt>
    <dgm:pt modelId="{40064301-D3F3-D143-81C1-79175DBFC1B5}">
      <dgm:prSet phldrT="[Text]"/>
      <dgm:spPr/>
      <dgm:t>
        <a:bodyPr/>
        <a:lstStyle/>
        <a:p>
          <a:pPr rtl="0"/>
          <a:r>
            <a:rPr lang="en-US" dirty="0" err="1"/>
            <a:t>Strategia</a:t>
          </a:r>
          <a:r>
            <a:rPr lang="en-US" dirty="0"/>
            <a:t> de </a:t>
          </a:r>
          <a:r>
            <a:rPr lang="en-US" dirty="0" err="1"/>
            <a:t>pret</a:t>
          </a:r>
          <a:endParaRPr lang="en-US" dirty="0"/>
        </a:p>
      </dgm:t>
    </dgm:pt>
    <dgm:pt modelId="{935B2234-6B3A-9842-9D16-3E80CEF9B0BE}" type="parTrans" cxnId="{103C2FF2-48A2-C34F-8364-E859682538FD}">
      <dgm:prSet/>
      <dgm:spPr/>
      <dgm:t>
        <a:bodyPr/>
        <a:lstStyle/>
        <a:p>
          <a:endParaRPr lang="en-US"/>
        </a:p>
      </dgm:t>
    </dgm:pt>
    <dgm:pt modelId="{5A3BCDD8-7683-AF41-AFB8-B59468621783}" type="sibTrans" cxnId="{103C2FF2-48A2-C34F-8364-E859682538FD}">
      <dgm:prSet/>
      <dgm:spPr/>
      <dgm:t>
        <a:bodyPr/>
        <a:lstStyle/>
        <a:p>
          <a:endParaRPr lang="en-US"/>
        </a:p>
      </dgm:t>
    </dgm:pt>
    <dgm:pt modelId="{3C75154E-C2FC-A645-B95A-B061E5C09FC4}">
      <dgm:prSet phldrT="[Text]"/>
      <dgm:spPr/>
      <dgm:t>
        <a:bodyPr/>
        <a:lstStyle/>
        <a:p>
          <a:pPr rtl="0"/>
          <a:r>
            <a:rPr lang="en-US" dirty="0"/>
            <a:t>Prag de </a:t>
          </a:r>
          <a:r>
            <a:rPr lang="en-US" dirty="0" err="1"/>
            <a:t>rentabilitate</a:t>
          </a:r>
          <a:endParaRPr lang="en-US" dirty="0"/>
        </a:p>
      </dgm:t>
    </dgm:pt>
    <dgm:pt modelId="{7D93BEA9-A953-2B4C-ABD0-5FC0ABD7F643}" type="parTrans" cxnId="{C463F1D6-1343-BD4A-BF9B-6E1B94F1C53B}">
      <dgm:prSet/>
      <dgm:spPr/>
      <dgm:t>
        <a:bodyPr/>
        <a:lstStyle/>
        <a:p>
          <a:endParaRPr lang="en-US"/>
        </a:p>
      </dgm:t>
    </dgm:pt>
    <dgm:pt modelId="{CA1668EE-705F-9044-A49E-9D80073DA6F8}" type="sibTrans" cxnId="{C463F1D6-1343-BD4A-BF9B-6E1B94F1C53B}">
      <dgm:prSet/>
      <dgm:spPr/>
      <dgm:t>
        <a:bodyPr/>
        <a:lstStyle/>
        <a:p>
          <a:endParaRPr lang="en-US"/>
        </a:p>
      </dgm:t>
    </dgm:pt>
    <dgm:pt modelId="{F8CF5F16-1679-BB4B-B20C-01096356CD90}">
      <dgm:prSet/>
      <dgm:spPr/>
      <dgm:t>
        <a:bodyPr/>
        <a:lstStyle/>
        <a:p>
          <a:r>
            <a:rPr lang="en-US" dirty="0" err="1"/>
            <a:t>Factori</a:t>
          </a:r>
          <a:r>
            <a:rPr lang="en-US" dirty="0"/>
            <a:t> </a:t>
          </a:r>
          <a:r>
            <a:rPr lang="en-US" dirty="0" err="1"/>
            <a:t>psihologici</a:t>
          </a:r>
          <a:endParaRPr lang="en-US" dirty="0"/>
        </a:p>
      </dgm:t>
    </dgm:pt>
    <dgm:pt modelId="{99F17B19-23C3-8F40-A261-4F1D5D0A7C39}" type="parTrans" cxnId="{EAA23D05-763B-5443-BCD9-058F47A56B26}">
      <dgm:prSet/>
      <dgm:spPr/>
      <dgm:t>
        <a:bodyPr/>
        <a:lstStyle/>
        <a:p>
          <a:endParaRPr lang="en-US"/>
        </a:p>
      </dgm:t>
    </dgm:pt>
    <dgm:pt modelId="{0C407C13-0FB7-CF4B-8D57-C2F27369B9CC}" type="sibTrans" cxnId="{EAA23D05-763B-5443-BCD9-058F47A56B26}">
      <dgm:prSet/>
      <dgm:spPr/>
      <dgm:t>
        <a:bodyPr/>
        <a:lstStyle/>
        <a:p>
          <a:endParaRPr lang="en-US"/>
        </a:p>
      </dgm:t>
    </dgm:pt>
    <dgm:pt modelId="{E5BAE799-EBBA-6244-8816-48569863809A}">
      <dgm:prSet/>
      <dgm:spPr/>
      <dgm:t>
        <a:bodyPr/>
        <a:lstStyle/>
        <a:p>
          <a:r>
            <a:rPr lang="en-US" dirty="0" err="1"/>
            <a:t>Comunica</a:t>
          </a:r>
          <a:r>
            <a:rPr lang="en-US" dirty="0"/>
            <a:t> </a:t>
          </a:r>
          <a:r>
            <a:rPr lang="en-US" dirty="0" err="1"/>
            <a:t>prețul</a:t>
          </a:r>
          <a:endParaRPr lang="en-US" dirty="0"/>
        </a:p>
      </dgm:t>
    </dgm:pt>
    <dgm:pt modelId="{5AE53C04-31F7-C64C-BDBC-108730B3F391}" type="parTrans" cxnId="{96D14531-81BB-8E47-B785-134D9822289F}">
      <dgm:prSet/>
      <dgm:spPr/>
      <dgm:t>
        <a:bodyPr/>
        <a:lstStyle/>
        <a:p>
          <a:endParaRPr lang="en-US"/>
        </a:p>
      </dgm:t>
    </dgm:pt>
    <dgm:pt modelId="{7DF57F97-5819-0940-9E51-9098107A4A78}" type="sibTrans" cxnId="{96D14531-81BB-8E47-B785-134D9822289F}">
      <dgm:prSet/>
      <dgm:spPr/>
      <dgm:t>
        <a:bodyPr/>
        <a:lstStyle/>
        <a:p>
          <a:endParaRPr lang="en-US"/>
        </a:p>
      </dgm:t>
    </dgm:pt>
    <dgm:pt modelId="{8F6E3748-0275-7F47-9349-4A7E0A5D8B89}">
      <dgm:prSet phldrT="[Text]"/>
      <dgm:spPr/>
      <dgm:t>
        <a:bodyPr/>
        <a:lstStyle/>
        <a:p>
          <a:pPr rtl="0"/>
          <a:r>
            <a:rPr lang="en-US" dirty="0" err="1"/>
            <a:t>Elasticitatea</a:t>
          </a:r>
          <a:r>
            <a:rPr lang="en-US" dirty="0"/>
            <a:t> </a:t>
          </a:r>
          <a:r>
            <a:rPr lang="en-US" dirty="0" err="1"/>
            <a:t>pretului</a:t>
          </a:r>
          <a:endParaRPr lang="en-US" dirty="0"/>
        </a:p>
      </dgm:t>
    </dgm:pt>
    <dgm:pt modelId="{387F5936-E51B-D842-82FF-CF8A009F8C4C}" type="parTrans" cxnId="{66E82117-CA11-6F42-B13B-D071A4971DF4}">
      <dgm:prSet/>
      <dgm:spPr/>
      <dgm:t>
        <a:bodyPr/>
        <a:lstStyle/>
        <a:p>
          <a:endParaRPr lang="en-US"/>
        </a:p>
      </dgm:t>
    </dgm:pt>
    <dgm:pt modelId="{45B7AA56-2332-9E48-A582-20908E1DAA28}" type="sibTrans" cxnId="{66E82117-CA11-6F42-B13B-D071A4971DF4}">
      <dgm:prSet/>
      <dgm:spPr/>
      <dgm:t>
        <a:bodyPr/>
        <a:lstStyle/>
        <a:p>
          <a:endParaRPr lang="en-US"/>
        </a:p>
      </dgm:t>
    </dgm:pt>
    <dgm:pt modelId="{AF911CFE-6455-7342-A94C-AF6F0FD4C9EC}" type="pres">
      <dgm:prSet presAssocID="{C54E0507-9509-B54E-A7B8-3C70D4956B69}" presName="rootnode" presStyleCnt="0">
        <dgm:presLayoutVars>
          <dgm:chMax/>
          <dgm:chPref/>
          <dgm:dir/>
          <dgm:animLvl val="lvl"/>
        </dgm:presLayoutVars>
      </dgm:prSet>
      <dgm:spPr/>
    </dgm:pt>
    <dgm:pt modelId="{5F75AB31-074D-7F41-B137-D7FFD30FF17A}" type="pres">
      <dgm:prSet presAssocID="{4213F1D6-AAE2-B447-8884-44EF4FB0E2FB}" presName="composite" presStyleCnt="0"/>
      <dgm:spPr/>
    </dgm:pt>
    <dgm:pt modelId="{8DC83A57-20FE-3941-AB93-6D2BE7EE03AB}" type="pres">
      <dgm:prSet presAssocID="{4213F1D6-AAE2-B447-8884-44EF4FB0E2FB}" presName="LShape" presStyleLbl="alignNode1" presStyleIdx="0" presStyleCnt="11"/>
      <dgm:spPr/>
    </dgm:pt>
    <dgm:pt modelId="{CC5657B5-7936-A049-8EEC-2F2DE0A69F3C}" type="pres">
      <dgm:prSet presAssocID="{4213F1D6-AAE2-B447-8884-44EF4FB0E2FB}" presName="ParentText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1CFC6812-67FE-8041-82DD-96A01C2BB3DE}" type="pres">
      <dgm:prSet presAssocID="{4213F1D6-AAE2-B447-8884-44EF4FB0E2FB}" presName="Triangle" presStyleLbl="alignNode1" presStyleIdx="1" presStyleCnt="11"/>
      <dgm:spPr/>
    </dgm:pt>
    <dgm:pt modelId="{93D29D44-3A39-6E4F-9D4A-E026DB0A243D}" type="pres">
      <dgm:prSet presAssocID="{1A28A876-4492-0C42-9CFD-AFB109EA0843}" presName="sibTrans" presStyleCnt="0"/>
      <dgm:spPr/>
    </dgm:pt>
    <dgm:pt modelId="{DC0C62B0-B052-824B-A7FA-C257148A6248}" type="pres">
      <dgm:prSet presAssocID="{1A28A876-4492-0C42-9CFD-AFB109EA0843}" presName="space" presStyleCnt="0"/>
      <dgm:spPr/>
    </dgm:pt>
    <dgm:pt modelId="{F4E23C62-01E2-FA44-9DA5-5884C668D5A1}" type="pres">
      <dgm:prSet presAssocID="{40064301-D3F3-D143-81C1-79175DBFC1B5}" presName="composite" presStyleCnt="0"/>
      <dgm:spPr/>
    </dgm:pt>
    <dgm:pt modelId="{85DC5CD4-3212-354C-BBB6-3153CA794B80}" type="pres">
      <dgm:prSet presAssocID="{40064301-D3F3-D143-81C1-79175DBFC1B5}" presName="LShape" presStyleLbl="alignNode1" presStyleIdx="2" presStyleCnt="11"/>
      <dgm:spPr/>
    </dgm:pt>
    <dgm:pt modelId="{E56786EB-28AE-8042-9F5E-DA1434792D39}" type="pres">
      <dgm:prSet presAssocID="{40064301-D3F3-D143-81C1-79175DBFC1B5}" presName="ParentText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AE3A1D06-B3A5-6942-ACC7-335E61D5907C}" type="pres">
      <dgm:prSet presAssocID="{40064301-D3F3-D143-81C1-79175DBFC1B5}" presName="Triangle" presStyleLbl="alignNode1" presStyleIdx="3" presStyleCnt="11"/>
      <dgm:spPr/>
    </dgm:pt>
    <dgm:pt modelId="{912EEB46-6225-4746-A050-886D50B6BB53}" type="pres">
      <dgm:prSet presAssocID="{5A3BCDD8-7683-AF41-AFB8-B59468621783}" presName="sibTrans" presStyleCnt="0"/>
      <dgm:spPr/>
    </dgm:pt>
    <dgm:pt modelId="{68F2F300-F548-034E-9A8D-B948A199BA1F}" type="pres">
      <dgm:prSet presAssocID="{5A3BCDD8-7683-AF41-AFB8-B59468621783}" presName="space" presStyleCnt="0"/>
      <dgm:spPr/>
    </dgm:pt>
    <dgm:pt modelId="{E9D39A1B-7710-2A41-AF32-0AF3099C310E}" type="pres">
      <dgm:prSet presAssocID="{3C75154E-C2FC-A645-B95A-B061E5C09FC4}" presName="composite" presStyleCnt="0"/>
      <dgm:spPr/>
    </dgm:pt>
    <dgm:pt modelId="{B9709A51-3806-4D49-83CB-F0EAF060BEC0}" type="pres">
      <dgm:prSet presAssocID="{3C75154E-C2FC-A645-B95A-B061E5C09FC4}" presName="LShape" presStyleLbl="alignNode1" presStyleIdx="4" presStyleCnt="11"/>
      <dgm:spPr/>
    </dgm:pt>
    <dgm:pt modelId="{2F83603D-661A-D741-A702-8915C176A4EC}" type="pres">
      <dgm:prSet presAssocID="{3C75154E-C2FC-A645-B95A-B061E5C09FC4}" presName="ParentText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C16B2322-65DC-3041-9930-602E8A8B4805}" type="pres">
      <dgm:prSet presAssocID="{3C75154E-C2FC-A645-B95A-B061E5C09FC4}" presName="Triangle" presStyleLbl="alignNode1" presStyleIdx="5" presStyleCnt="11"/>
      <dgm:spPr/>
    </dgm:pt>
    <dgm:pt modelId="{C11D6C24-FAB3-CA46-85EB-7F442F30F5AD}" type="pres">
      <dgm:prSet presAssocID="{CA1668EE-705F-9044-A49E-9D80073DA6F8}" presName="sibTrans" presStyleCnt="0"/>
      <dgm:spPr/>
    </dgm:pt>
    <dgm:pt modelId="{7B5613CE-1BF7-FE4F-92D8-18DB8176C5A9}" type="pres">
      <dgm:prSet presAssocID="{CA1668EE-705F-9044-A49E-9D80073DA6F8}" presName="space" presStyleCnt="0"/>
      <dgm:spPr/>
    </dgm:pt>
    <dgm:pt modelId="{FAC4710D-A379-C647-9C7F-636608AF4D24}" type="pres">
      <dgm:prSet presAssocID="{8F6E3748-0275-7F47-9349-4A7E0A5D8B89}" presName="composite" presStyleCnt="0"/>
      <dgm:spPr/>
    </dgm:pt>
    <dgm:pt modelId="{68A56A1B-4C01-F244-9789-D52BE8144E4B}" type="pres">
      <dgm:prSet presAssocID="{8F6E3748-0275-7F47-9349-4A7E0A5D8B89}" presName="LShape" presStyleLbl="alignNode1" presStyleIdx="6" presStyleCnt="11"/>
      <dgm:spPr/>
    </dgm:pt>
    <dgm:pt modelId="{86EC69FE-0AAF-5643-9F8A-7FA63D0D0E0E}" type="pres">
      <dgm:prSet presAssocID="{8F6E3748-0275-7F47-9349-4A7E0A5D8B89}" presName="ParentText" presStyleLbl="revTx" presStyleIdx="3" presStyleCnt="6">
        <dgm:presLayoutVars>
          <dgm:chMax val="0"/>
          <dgm:chPref val="0"/>
          <dgm:bulletEnabled val="1"/>
        </dgm:presLayoutVars>
      </dgm:prSet>
      <dgm:spPr/>
    </dgm:pt>
    <dgm:pt modelId="{C2CCBD05-9635-D247-9D09-30746448361D}" type="pres">
      <dgm:prSet presAssocID="{8F6E3748-0275-7F47-9349-4A7E0A5D8B89}" presName="Triangle" presStyleLbl="alignNode1" presStyleIdx="7" presStyleCnt="11"/>
      <dgm:spPr/>
    </dgm:pt>
    <dgm:pt modelId="{17C19066-B53C-6D4C-AE4C-04C7D8DF2C8A}" type="pres">
      <dgm:prSet presAssocID="{45B7AA56-2332-9E48-A582-20908E1DAA28}" presName="sibTrans" presStyleCnt="0"/>
      <dgm:spPr/>
    </dgm:pt>
    <dgm:pt modelId="{A428167E-C1BF-244B-9D17-253A7ED7E37D}" type="pres">
      <dgm:prSet presAssocID="{45B7AA56-2332-9E48-A582-20908E1DAA28}" presName="space" presStyleCnt="0"/>
      <dgm:spPr/>
    </dgm:pt>
    <dgm:pt modelId="{A05639FD-8688-224C-8D36-F2B9442CCC6E}" type="pres">
      <dgm:prSet presAssocID="{F8CF5F16-1679-BB4B-B20C-01096356CD90}" presName="composite" presStyleCnt="0"/>
      <dgm:spPr/>
    </dgm:pt>
    <dgm:pt modelId="{89C9B788-C6F9-F246-BBBC-29DAD2437B33}" type="pres">
      <dgm:prSet presAssocID="{F8CF5F16-1679-BB4B-B20C-01096356CD90}" presName="LShape" presStyleLbl="alignNode1" presStyleIdx="8" presStyleCnt="11"/>
      <dgm:spPr/>
    </dgm:pt>
    <dgm:pt modelId="{01F6E9ED-6E41-0D41-B242-EE0839B9F936}" type="pres">
      <dgm:prSet presAssocID="{F8CF5F16-1679-BB4B-B20C-01096356CD90}" presName="ParentText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BAC38500-6459-D042-B3C7-7B7C9841DD5C}" type="pres">
      <dgm:prSet presAssocID="{F8CF5F16-1679-BB4B-B20C-01096356CD90}" presName="Triangle" presStyleLbl="alignNode1" presStyleIdx="9" presStyleCnt="11"/>
      <dgm:spPr/>
    </dgm:pt>
    <dgm:pt modelId="{077951BB-DBF1-F140-9A3C-89BB50E7E2DF}" type="pres">
      <dgm:prSet presAssocID="{0C407C13-0FB7-CF4B-8D57-C2F27369B9CC}" presName="sibTrans" presStyleCnt="0"/>
      <dgm:spPr/>
    </dgm:pt>
    <dgm:pt modelId="{D9618DF6-2B3B-174B-BBF7-582F1C5DAFD9}" type="pres">
      <dgm:prSet presAssocID="{0C407C13-0FB7-CF4B-8D57-C2F27369B9CC}" presName="space" presStyleCnt="0"/>
      <dgm:spPr/>
    </dgm:pt>
    <dgm:pt modelId="{BBFB89A4-6D4A-4044-B92F-9213D4A98952}" type="pres">
      <dgm:prSet presAssocID="{E5BAE799-EBBA-6244-8816-48569863809A}" presName="composite" presStyleCnt="0"/>
      <dgm:spPr/>
    </dgm:pt>
    <dgm:pt modelId="{0736485C-2FC3-E342-8EBE-57CA8890B097}" type="pres">
      <dgm:prSet presAssocID="{E5BAE799-EBBA-6244-8816-48569863809A}" presName="LShape" presStyleLbl="alignNode1" presStyleIdx="10" presStyleCnt="11"/>
      <dgm:spPr/>
    </dgm:pt>
    <dgm:pt modelId="{8D31A350-7FA1-C741-8178-CBB8C8438596}" type="pres">
      <dgm:prSet presAssocID="{E5BAE799-EBBA-6244-8816-48569863809A}" presName="ParentText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EAA23D05-763B-5443-BCD9-058F47A56B26}" srcId="{C54E0507-9509-B54E-A7B8-3C70D4956B69}" destId="{F8CF5F16-1679-BB4B-B20C-01096356CD90}" srcOrd="4" destOrd="0" parTransId="{99F17B19-23C3-8F40-A261-4F1D5D0A7C39}" sibTransId="{0C407C13-0FB7-CF4B-8D57-C2F27369B9CC}"/>
    <dgm:cxn modelId="{66E82117-CA11-6F42-B13B-D071A4971DF4}" srcId="{C54E0507-9509-B54E-A7B8-3C70D4956B69}" destId="{8F6E3748-0275-7F47-9349-4A7E0A5D8B89}" srcOrd="3" destOrd="0" parTransId="{387F5936-E51B-D842-82FF-CF8A009F8C4C}" sibTransId="{45B7AA56-2332-9E48-A582-20908E1DAA28}"/>
    <dgm:cxn modelId="{BC69C125-BED8-0F4B-A46A-21CA3AE4D791}" type="presOf" srcId="{C54E0507-9509-B54E-A7B8-3C70D4956B69}" destId="{AF911CFE-6455-7342-A94C-AF6F0FD4C9EC}" srcOrd="0" destOrd="0" presId="urn:microsoft.com/office/officeart/2009/3/layout/StepUpProcess"/>
    <dgm:cxn modelId="{A7A3F12D-5CA7-FD4E-8840-25C48D134E79}" type="presOf" srcId="{F8CF5F16-1679-BB4B-B20C-01096356CD90}" destId="{01F6E9ED-6E41-0D41-B242-EE0839B9F936}" srcOrd="0" destOrd="0" presId="urn:microsoft.com/office/officeart/2009/3/layout/StepUpProcess"/>
    <dgm:cxn modelId="{96D14531-81BB-8E47-B785-134D9822289F}" srcId="{C54E0507-9509-B54E-A7B8-3C70D4956B69}" destId="{E5BAE799-EBBA-6244-8816-48569863809A}" srcOrd="5" destOrd="0" parTransId="{5AE53C04-31F7-C64C-BDBC-108730B3F391}" sibTransId="{7DF57F97-5819-0940-9E51-9098107A4A78}"/>
    <dgm:cxn modelId="{A92D4857-8118-A445-9000-053B2883D8F5}" type="presOf" srcId="{3C75154E-C2FC-A645-B95A-B061E5C09FC4}" destId="{2F83603D-661A-D741-A702-8915C176A4EC}" srcOrd="0" destOrd="0" presId="urn:microsoft.com/office/officeart/2009/3/layout/StepUpProcess"/>
    <dgm:cxn modelId="{F334F47A-EF77-8B49-8533-60684E95C10B}" type="presOf" srcId="{4213F1D6-AAE2-B447-8884-44EF4FB0E2FB}" destId="{CC5657B5-7936-A049-8EEC-2F2DE0A69F3C}" srcOrd="0" destOrd="0" presId="urn:microsoft.com/office/officeart/2009/3/layout/StepUpProcess"/>
    <dgm:cxn modelId="{35F12AB5-929A-3545-BECA-A9391D369345}" srcId="{C54E0507-9509-B54E-A7B8-3C70D4956B69}" destId="{4213F1D6-AAE2-B447-8884-44EF4FB0E2FB}" srcOrd="0" destOrd="0" parTransId="{3B75DF1A-E4E1-DE43-9A74-2630847AA96B}" sibTransId="{1A28A876-4492-0C42-9CFD-AFB109EA0843}"/>
    <dgm:cxn modelId="{C463F1D6-1343-BD4A-BF9B-6E1B94F1C53B}" srcId="{C54E0507-9509-B54E-A7B8-3C70D4956B69}" destId="{3C75154E-C2FC-A645-B95A-B061E5C09FC4}" srcOrd="2" destOrd="0" parTransId="{7D93BEA9-A953-2B4C-ABD0-5FC0ABD7F643}" sibTransId="{CA1668EE-705F-9044-A49E-9D80073DA6F8}"/>
    <dgm:cxn modelId="{02F06FEB-F67A-1F4C-B10C-C257893845D9}" type="presOf" srcId="{E5BAE799-EBBA-6244-8816-48569863809A}" destId="{8D31A350-7FA1-C741-8178-CBB8C8438596}" srcOrd="0" destOrd="0" presId="urn:microsoft.com/office/officeart/2009/3/layout/StepUpProcess"/>
    <dgm:cxn modelId="{103C2FF2-48A2-C34F-8364-E859682538FD}" srcId="{C54E0507-9509-B54E-A7B8-3C70D4956B69}" destId="{40064301-D3F3-D143-81C1-79175DBFC1B5}" srcOrd="1" destOrd="0" parTransId="{935B2234-6B3A-9842-9D16-3E80CEF9B0BE}" sibTransId="{5A3BCDD8-7683-AF41-AFB8-B59468621783}"/>
    <dgm:cxn modelId="{C800ECF2-1104-604A-AECC-3BAB3D82CB7F}" type="presOf" srcId="{40064301-D3F3-D143-81C1-79175DBFC1B5}" destId="{E56786EB-28AE-8042-9F5E-DA1434792D39}" srcOrd="0" destOrd="0" presId="urn:microsoft.com/office/officeart/2009/3/layout/StepUpProcess"/>
    <dgm:cxn modelId="{92BA5CF4-1CDA-2442-9973-DC138C1C8635}" type="presOf" srcId="{8F6E3748-0275-7F47-9349-4A7E0A5D8B89}" destId="{86EC69FE-0AAF-5643-9F8A-7FA63D0D0E0E}" srcOrd="0" destOrd="0" presId="urn:microsoft.com/office/officeart/2009/3/layout/StepUpProcess"/>
    <dgm:cxn modelId="{C9E0DBB9-45B7-B849-AAA8-68C7EC4A5978}" type="presParOf" srcId="{AF911CFE-6455-7342-A94C-AF6F0FD4C9EC}" destId="{5F75AB31-074D-7F41-B137-D7FFD30FF17A}" srcOrd="0" destOrd="0" presId="urn:microsoft.com/office/officeart/2009/3/layout/StepUpProcess"/>
    <dgm:cxn modelId="{FBAC97DF-FD53-CE44-85E5-77EA9DAE8CEF}" type="presParOf" srcId="{5F75AB31-074D-7F41-B137-D7FFD30FF17A}" destId="{8DC83A57-20FE-3941-AB93-6D2BE7EE03AB}" srcOrd="0" destOrd="0" presId="urn:microsoft.com/office/officeart/2009/3/layout/StepUpProcess"/>
    <dgm:cxn modelId="{310B5348-9F99-5B4C-9CE9-58DC475D2699}" type="presParOf" srcId="{5F75AB31-074D-7F41-B137-D7FFD30FF17A}" destId="{CC5657B5-7936-A049-8EEC-2F2DE0A69F3C}" srcOrd="1" destOrd="0" presId="urn:microsoft.com/office/officeart/2009/3/layout/StepUpProcess"/>
    <dgm:cxn modelId="{AD2B0DA0-F3B6-0941-BD89-9A7557235A70}" type="presParOf" srcId="{5F75AB31-074D-7F41-B137-D7FFD30FF17A}" destId="{1CFC6812-67FE-8041-82DD-96A01C2BB3DE}" srcOrd="2" destOrd="0" presId="urn:microsoft.com/office/officeart/2009/3/layout/StepUpProcess"/>
    <dgm:cxn modelId="{FEF015B2-98FB-3045-A1E8-41492932A16F}" type="presParOf" srcId="{AF911CFE-6455-7342-A94C-AF6F0FD4C9EC}" destId="{93D29D44-3A39-6E4F-9D4A-E026DB0A243D}" srcOrd="1" destOrd="0" presId="urn:microsoft.com/office/officeart/2009/3/layout/StepUpProcess"/>
    <dgm:cxn modelId="{A0C2B3E9-655D-B64B-94EE-2FD54F0AB8BD}" type="presParOf" srcId="{93D29D44-3A39-6E4F-9D4A-E026DB0A243D}" destId="{DC0C62B0-B052-824B-A7FA-C257148A6248}" srcOrd="0" destOrd="0" presId="urn:microsoft.com/office/officeart/2009/3/layout/StepUpProcess"/>
    <dgm:cxn modelId="{0D2DDFBA-2BA0-D44D-9D91-DACDE24536AE}" type="presParOf" srcId="{AF911CFE-6455-7342-A94C-AF6F0FD4C9EC}" destId="{F4E23C62-01E2-FA44-9DA5-5884C668D5A1}" srcOrd="2" destOrd="0" presId="urn:microsoft.com/office/officeart/2009/3/layout/StepUpProcess"/>
    <dgm:cxn modelId="{36A3BFE9-1630-1848-B065-577CE1DDAACB}" type="presParOf" srcId="{F4E23C62-01E2-FA44-9DA5-5884C668D5A1}" destId="{85DC5CD4-3212-354C-BBB6-3153CA794B80}" srcOrd="0" destOrd="0" presId="urn:microsoft.com/office/officeart/2009/3/layout/StepUpProcess"/>
    <dgm:cxn modelId="{A43D355B-D632-DB4B-B020-EEC8B931FD42}" type="presParOf" srcId="{F4E23C62-01E2-FA44-9DA5-5884C668D5A1}" destId="{E56786EB-28AE-8042-9F5E-DA1434792D39}" srcOrd="1" destOrd="0" presId="urn:microsoft.com/office/officeart/2009/3/layout/StepUpProcess"/>
    <dgm:cxn modelId="{170AD11C-567D-D544-B0C2-58775020CA90}" type="presParOf" srcId="{F4E23C62-01E2-FA44-9DA5-5884C668D5A1}" destId="{AE3A1D06-B3A5-6942-ACC7-335E61D5907C}" srcOrd="2" destOrd="0" presId="urn:microsoft.com/office/officeart/2009/3/layout/StepUpProcess"/>
    <dgm:cxn modelId="{375DBEC1-805B-A647-99B6-684E8C2E17DF}" type="presParOf" srcId="{AF911CFE-6455-7342-A94C-AF6F0FD4C9EC}" destId="{912EEB46-6225-4746-A050-886D50B6BB53}" srcOrd="3" destOrd="0" presId="urn:microsoft.com/office/officeart/2009/3/layout/StepUpProcess"/>
    <dgm:cxn modelId="{FA66191E-C9BE-3A49-AF7B-B0901162D2F9}" type="presParOf" srcId="{912EEB46-6225-4746-A050-886D50B6BB53}" destId="{68F2F300-F548-034E-9A8D-B948A199BA1F}" srcOrd="0" destOrd="0" presId="urn:microsoft.com/office/officeart/2009/3/layout/StepUpProcess"/>
    <dgm:cxn modelId="{C1DDA635-4987-4749-8706-15F8996B3989}" type="presParOf" srcId="{AF911CFE-6455-7342-A94C-AF6F0FD4C9EC}" destId="{E9D39A1B-7710-2A41-AF32-0AF3099C310E}" srcOrd="4" destOrd="0" presId="urn:microsoft.com/office/officeart/2009/3/layout/StepUpProcess"/>
    <dgm:cxn modelId="{61B4E3B9-5E5E-6F49-9D81-9B3FBB1B08BD}" type="presParOf" srcId="{E9D39A1B-7710-2A41-AF32-0AF3099C310E}" destId="{B9709A51-3806-4D49-83CB-F0EAF060BEC0}" srcOrd="0" destOrd="0" presId="urn:microsoft.com/office/officeart/2009/3/layout/StepUpProcess"/>
    <dgm:cxn modelId="{12570A86-57FE-4B4F-AEA4-4B433E861AE9}" type="presParOf" srcId="{E9D39A1B-7710-2A41-AF32-0AF3099C310E}" destId="{2F83603D-661A-D741-A702-8915C176A4EC}" srcOrd="1" destOrd="0" presId="urn:microsoft.com/office/officeart/2009/3/layout/StepUpProcess"/>
    <dgm:cxn modelId="{0180F357-DC93-A347-B7A2-835860BA3C90}" type="presParOf" srcId="{E9D39A1B-7710-2A41-AF32-0AF3099C310E}" destId="{C16B2322-65DC-3041-9930-602E8A8B4805}" srcOrd="2" destOrd="0" presId="urn:microsoft.com/office/officeart/2009/3/layout/StepUpProcess"/>
    <dgm:cxn modelId="{46356B6A-3943-7C46-BBF1-FAF9D58A9E00}" type="presParOf" srcId="{AF911CFE-6455-7342-A94C-AF6F0FD4C9EC}" destId="{C11D6C24-FAB3-CA46-85EB-7F442F30F5AD}" srcOrd="5" destOrd="0" presId="urn:microsoft.com/office/officeart/2009/3/layout/StepUpProcess"/>
    <dgm:cxn modelId="{267605F3-2E6A-F545-AB3B-35B0ABB32D04}" type="presParOf" srcId="{C11D6C24-FAB3-CA46-85EB-7F442F30F5AD}" destId="{7B5613CE-1BF7-FE4F-92D8-18DB8176C5A9}" srcOrd="0" destOrd="0" presId="urn:microsoft.com/office/officeart/2009/3/layout/StepUpProcess"/>
    <dgm:cxn modelId="{099298CD-875C-8844-AF92-E7C131220DAD}" type="presParOf" srcId="{AF911CFE-6455-7342-A94C-AF6F0FD4C9EC}" destId="{FAC4710D-A379-C647-9C7F-636608AF4D24}" srcOrd="6" destOrd="0" presId="urn:microsoft.com/office/officeart/2009/3/layout/StepUpProcess"/>
    <dgm:cxn modelId="{BED08C76-777E-684F-9E52-526E60690832}" type="presParOf" srcId="{FAC4710D-A379-C647-9C7F-636608AF4D24}" destId="{68A56A1B-4C01-F244-9789-D52BE8144E4B}" srcOrd="0" destOrd="0" presId="urn:microsoft.com/office/officeart/2009/3/layout/StepUpProcess"/>
    <dgm:cxn modelId="{D63E52A4-51C3-D640-8946-0482E899473F}" type="presParOf" srcId="{FAC4710D-A379-C647-9C7F-636608AF4D24}" destId="{86EC69FE-0AAF-5643-9F8A-7FA63D0D0E0E}" srcOrd="1" destOrd="0" presId="urn:microsoft.com/office/officeart/2009/3/layout/StepUpProcess"/>
    <dgm:cxn modelId="{8B0502EB-FCAB-1E4B-B941-2EF51C2C530E}" type="presParOf" srcId="{FAC4710D-A379-C647-9C7F-636608AF4D24}" destId="{C2CCBD05-9635-D247-9D09-30746448361D}" srcOrd="2" destOrd="0" presId="urn:microsoft.com/office/officeart/2009/3/layout/StepUpProcess"/>
    <dgm:cxn modelId="{BB334D20-082E-4E4C-896E-21913B8DC5B5}" type="presParOf" srcId="{AF911CFE-6455-7342-A94C-AF6F0FD4C9EC}" destId="{17C19066-B53C-6D4C-AE4C-04C7D8DF2C8A}" srcOrd="7" destOrd="0" presId="urn:microsoft.com/office/officeart/2009/3/layout/StepUpProcess"/>
    <dgm:cxn modelId="{E886471F-EB88-6344-86BC-CC1B697A9ACB}" type="presParOf" srcId="{17C19066-B53C-6D4C-AE4C-04C7D8DF2C8A}" destId="{A428167E-C1BF-244B-9D17-253A7ED7E37D}" srcOrd="0" destOrd="0" presId="urn:microsoft.com/office/officeart/2009/3/layout/StepUpProcess"/>
    <dgm:cxn modelId="{CFB71476-F303-8D40-828A-A1FEBEF709A9}" type="presParOf" srcId="{AF911CFE-6455-7342-A94C-AF6F0FD4C9EC}" destId="{A05639FD-8688-224C-8D36-F2B9442CCC6E}" srcOrd="8" destOrd="0" presId="urn:microsoft.com/office/officeart/2009/3/layout/StepUpProcess"/>
    <dgm:cxn modelId="{386EF956-D45B-674F-BD9A-F5A7AE37AFF5}" type="presParOf" srcId="{A05639FD-8688-224C-8D36-F2B9442CCC6E}" destId="{89C9B788-C6F9-F246-BBBC-29DAD2437B33}" srcOrd="0" destOrd="0" presId="urn:microsoft.com/office/officeart/2009/3/layout/StepUpProcess"/>
    <dgm:cxn modelId="{07754A95-7491-9F4C-B6B3-F25206BB3A36}" type="presParOf" srcId="{A05639FD-8688-224C-8D36-F2B9442CCC6E}" destId="{01F6E9ED-6E41-0D41-B242-EE0839B9F936}" srcOrd="1" destOrd="0" presId="urn:microsoft.com/office/officeart/2009/3/layout/StepUpProcess"/>
    <dgm:cxn modelId="{8E3F5FC9-1A63-0444-93BF-EA1E4FE66A96}" type="presParOf" srcId="{A05639FD-8688-224C-8D36-F2B9442CCC6E}" destId="{BAC38500-6459-D042-B3C7-7B7C9841DD5C}" srcOrd="2" destOrd="0" presId="urn:microsoft.com/office/officeart/2009/3/layout/StepUpProcess"/>
    <dgm:cxn modelId="{C2F73821-D9D0-CE43-AFFD-C5245701B5F8}" type="presParOf" srcId="{AF911CFE-6455-7342-A94C-AF6F0FD4C9EC}" destId="{077951BB-DBF1-F140-9A3C-89BB50E7E2DF}" srcOrd="9" destOrd="0" presId="urn:microsoft.com/office/officeart/2009/3/layout/StepUpProcess"/>
    <dgm:cxn modelId="{4A3A5F85-3C6D-524D-8E30-3D60CBE4A41D}" type="presParOf" srcId="{077951BB-DBF1-F140-9A3C-89BB50E7E2DF}" destId="{D9618DF6-2B3B-174B-BBF7-582F1C5DAFD9}" srcOrd="0" destOrd="0" presId="urn:microsoft.com/office/officeart/2009/3/layout/StepUpProcess"/>
    <dgm:cxn modelId="{19ED4BB8-42D9-054F-87AA-AFD1590B511F}" type="presParOf" srcId="{AF911CFE-6455-7342-A94C-AF6F0FD4C9EC}" destId="{BBFB89A4-6D4A-4044-B92F-9213D4A98952}" srcOrd="10" destOrd="0" presId="urn:microsoft.com/office/officeart/2009/3/layout/StepUpProcess"/>
    <dgm:cxn modelId="{03B1D940-580B-934E-B7B2-3539F9E05334}" type="presParOf" srcId="{BBFB89A4-6D4A-4044-B92F-9213D4A98952}" destId="{0736485C-2FC3-E342-8EBE-57CA8890B097}" srcOrd="0" destOrd="0" presId="urn:microsoft.com/office/officeart/2009/3/layout/StepUpProcess"/>
    <dgm:cxn modelId="{E7815E6B-80A4-6343-93DF-5B0B30D99391}" type="presParOf" srcId="{BBFB89A4-6D4A-4044-B92F-9213D4A98952}" destId="{8D31A350-7FA1-C741-8178-CBB8C8438596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C83A57-20FE-3941-AB93-6D2BE7EE03AB}">
      <dsp:nvSpPr>
        <dsp:cNvPr id="0" name=""/>
        <dsp:cNvSpPr/>
      </dsp:nvSpPr>
      <dsp:spPr>
        <a:xfrm rot="5400000">
          <a:off x="330770" y="2665897"/>
          <a:ext cx="990621" cy="1648372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C5657B5-7936-A049-8EEC-2F2DE0A69F3C}">
      <dsp:nvSpPr>
        <dsp:cNvPr id="0" name=""/>
        <dsp:cNvSpPr/>
      </dsp:nvSpPr>
      <dsp:spPr>
        <a:xfrm>
          <a:off x="165410" y="3158405"/>
          <a:ext cx="1488159" cy="1304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Interval </a:t>
          </a:r>
          <a:r>
            <a:rPr lang="en-US" sz="2100" kern="1200" dirty="0" err="1"/>
            <a:t>rezonabil</a:t>
          </a:r>
          <a:r>
            <a:rPr lang="en-US" sz="2100" kern="1200" dirty="0"/>
            <a:t> de </a:t>
          </a:r>
          <a:r>
            <a:rPr lang="en-US" sz="2100" kern="1200" dirty="0" err="1"/>
            <a:t>pret</a:t>
          </a:r>
          <a:endParaRPr lang="en-US" sz="2100" kern="1200" dirty="0"/>
        </a:p>
      </dsp:txBody>
      <dsp:txXfrm>
        <a:off x="165410" y="3158405"/>
        <a:ext cx="1488159" cy="1304459"/>
      </dsp:txXfrm>
    </dsp:sp>
    <dsp:sp modelId="{1CFC6812-67FE-8041-82DD-96A01C2BB3DE}">
      <dsp:nvSpPr>
        <dsp:cNvPr id="0" name=""/>
        <dsp:cNvSpPr/>
      </dsp:nvSpPr>
      <dsp:spPr>
        <a:xfrm>
          <a:off x="1372785" y="2544542"/>
          <a:ext cx="280784" cy="280784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5DC5CD4-3212-354C-BBB6-3153CA794B80}">
      <dsp:nvSpPr>
        <dsp:cNvPr id="0" name=""/>
        <dsp:cNvSpPr/>
      </dsp:nvSpPr>
      <dsp:spPr>
        <a:xfrm rot="5400000">
          <a:off x="2152568" y="2215091"/>
          <a:ext cx="990621" cy="1648372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6786EB-28AE-8042-9F5E-DA1434792D39}">
      <dsp:nvSpPr>
        <dsp:cNvPr id="0" name=""/>
        <dsp:cNvSpPr/>
      </dsp:nvSpPr>
      <dsp:spPr>
        <a:xfrm>
          <a:off x="1987209" y="2707599"/>
          <a:ext cx="1488159" cy="1304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Strategia</a:t>
          </a:r>
          <a:r>
            <a:rPr lang="en-US" sz="2100" kern="1200" dirty="0"/>
            <a:t> de </a:t>
          </a:r>
          <a:r>
            <a:rPr lang="en-US" sz="2100" kern="1200" dirty="0" err="1"/>
            <a:t>pret</a:t>
          </a:r>
          <a:endParaRPr lang="en-US" sz="2100" kern="1200" dirty="0"/>
        </a:p>
      </dsp:txBody>
      <dsp:txXfrm>
        <a:off x="1987209" y="2707599"/>
        <a:ext cx="1488159" cy="1304459"/>
      </dsp:txXfrm>
    </dsp:sp>
    <dsp:sp modelId="{AE3A1D06-B3A5-6942-ACC7-335E61D5907C}">
      <dsp:nvSpPr>
        <dsp:cNvPr id="0" name=""/>
        <dsp:cNvSpPr/>
      </dsp:nvSpPr>
      <dsp:spPr>
        <a:xfrm>
          <a:off x="3194584" y="2093736"/>
          <a:ext cx="280784" cy="280784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9709A51-3806-4D49-83CB-F0EAF060BEC0}">
      <dsp:nvSpPr>
        <dsp:cNvPr id="0" name=""/>
        <dsp:cNvSpPr/>
      </dsp:nvSpPr>
      <dsp:spPr>
        <a:xfrm rot="5400000">
          <a:off x="3974367" y="1764285"/>
          <a:ext cx="990621" cy="1648372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F83603D-661A-D741-A702-8915C176A4EC}">
      <dsp:nvSpPr>
        <dsp:cNvPr id="0" name=""/>
        <dsp:cNvSpPr/>
      </dsp:nvSpPr>
      <dsp:spPr>
        <a:xfrm>
          <a:off x="3809007" y="2256794"/>
          <a:ext cx="1488159" cy="1304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Prag de </a:t>
          </a:r>
          <a:r>
            <a:rPr lang="en-US" sz="2100" kern="1200" dirty="0" err="1"/>
            <a:t>rentabilitate</a:t>
          </a:r>
          <a:endParaRPr lang="en-US" sz="2100" kern="1200" dirty="0"/>
        </a:p>
      </dsp:txBody>
      <dsp:txXfrm>
        <a:off x="3809007" y="2256794"/>
        <a:ext cx="1488159" cy="1304459"/>
      </dsp:txXfrm>
    </dsp:sp>
    <dsp:sp modelId="{C16B2322-65DC-3041-9930-602E8A8B4805}">
      <dsp:nvSpPr>
        <dsp:cNvPr id="0" name=""/>
        <dsp:cNvSpPr/>
      </dsp:nvSpPr>
      <dsp:spPr>
        <a:xfrm>
          <a:off x="5016382" y="1642930"/>
          <a:ext cx="280784" cy="280784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8A56A1B-4C01-F244-9789-D52BE8144E4B}">
      <dsp:nvSpPr>
        <dsp:cNvPr id="0" name=""/>
        <dsp:cNvSpPr/>
      </dsp:nvSpPr>
      <dsp:spPr>
        <a:xfrm rot="5400000">
          <a:off x="5796165" y="1313480"/>
          <a:ext cx="990621" cy="1648372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6EC69FE-0AAF-5643-9F8A-7FA63D0D0E0E}">
      <dsp:nvSpPr>
        <dsp:cNvPr id="0" name=""/>
        <dsp:cNvSpPr/>
      </dsp:nvSpPr>
      <dsp:spPr>
        <a:xfrm>
          <a:off x="5630806" y="1805988"/>
          <a:ext cx="1488159" cy="1304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Elasticitatea</a:t>
          </a:r>
          <a:r>
            <a:rPr lang="en-US" sz="2100" kern="1200" dirty="0"/>
            <a:t> </a:t>
          </a:r>
          <a:r>
            <a:rPr lang="en-US" sz="2100" kern="1200" dirty="0" err="1"/>
            <a:t>pretului</a:t>
          </a:r>
          <a:endParaRPr lang="en-US" sz="2100" kern="1200" dirty="0"/>
        </a:p>
      </dsp:txBody>
      <dsp:txXfrm>
        <a:off x="5630806" y="1805988"/>
        <a:ext cx="1488159" cy="1304459"/>
      </dsp:txXfrm>
    </dsp:sp>
    <dsp:sp modelId="{C2CCBD05-9635-D247-9D09-30746448361D}">
      <dsp:nvSpPr>
        <dsp:cNvPr id="0" name=""/>
        <dsp:cNvSpPr/>
      </dsp:nvSpPr>
      <dsp:spPr>
        <a:xfrm>
          <a:off x="6838181" y="1192125"/>
          <a:ext cx="280784" cy="280784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9C9B788-C6F9-F246-BBBC-29DAD2437B33}">
      <dsp:nvSpPr>
        <dsp:cNvPr id="0" name=""/>
        <dsp:cNvSpPr/>
      </dsp:nvSpPr>
      <dsp:spPr>
        <a:xfrm rot="5400000">
          <a:off x="7617964" y="862674"/>
          <a:ext cx="990621" cy="1648372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1F6E9ED-6E41-0D41-B242-EE0839B9F936}">
      <dsp:nvSpPr>
        <dsp:cNvPr id="0" name=""/>
        <dsp:cNvSpPr/>
      </dsp:nvSpPr>
      <dsp:spPr>
        <a:xfrm>
          <a:off x="7452604" y="1355182"/>
          <a:ext cx="1488159" cy="1304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Factori</a:t>
          </a:r>
          <a:r>
            <a:rPr lang="en-US" sz="2100" kern="1200" dirty="0"/>
            <a:t> </a:t>
          </a:r>
          <a:r>
            <a:rPr lang="en-US" sz="2100" kern="1200" dirty="0" err="1"/>
            <a:t>psihologici</a:t>
          </a:r>
          <a:endParaRPr lang="en-US" sz="2100" kern="1200" dirty="0"/>
        </a:p>
      </dsp:txBody>
      <dsp:txXfrm>
        <a:off x="7452604" y="1355182"/>
        <a:ext cx="1488159" cy="1304459"/>
      </dsp:txXfrm>
    </dsp:sp>
    <dsp:sp modelId="{BAC38500-6459-D042-B3C7-7B7C9841DD5C}">
      <dsp:nvSpPr>
        <dsp:cNvPr id="0" name=""/>
        <dsp:cNvSpPr/>
      </dsp:nvSpPr>
      <dsp:spPr>
        <a:xfrm>
          <a:off x="8659979" y="741319"/>
          <a:ext cx="280784" cy="280784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736485C-2FC3-E342-8EBE-57CA8890B097}">
      <dsp:nvSpPr>
        <dsp:cNvPr id="0" name=""/>
        <dsp:cNvSpPr/>
      </dsp:nvSpPr>
      <dsp:spPr>
        <a:xfrm rot="5400000">
          <a:off x="9439762" y="411868"/>
          <a:ext cx="990621" cy="1648372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D31A350-7FA1-C741-8178-CBB8C8438596}">
      <dsp:nvSpPr>
        <dsp:cNvPr id="0" name=""/>
        <dsp:cNvSpPr/>
      </dsp:nvSpPr>
      <dsp:spPr>
        <a:xfrm>
          <a:off x="9274403" y="904376"/>
          <a:ext cx="1488159" cy="1304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Comunica</a:t>
          </a:r>
          <a:r>
            <a:rPr lang="en-US" sz="2100" kern="1200" dirty="0"/>
            <a:t> </a:t>
          </a:r>
          <a:r>
            <a:rPr lang="en-US" sz="2100" kern="1200" dirty="0" err="1"/>
            <a:t>prețul</a:t>
          </a:r>
          <a:endParaRPr lang="en-US" sz="2100" kern="1200" dirty="0"/>
        </a:p>
      </dsp:txBody>
      <dsp:txXfrm>
        <a:off x="9274403" y="904376"/>
        <a:ext cx="1488159" cy="13044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>
            <a:extLst>
              <a:ext uri="{FF2B5EF4-FFF2-40B4-BE49-F238E27FC236}">
                <a16:creationId xmlns:a16="http://schemas.microsoft.com/office/drawing/2014/main" id="{4C2B4DC5-C45A-D03E-B6D9-90F0ECA2A0C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5107" name="Rectangle 3">
            <a:extLst>
              <a:ext uri="{FF2B5EF4-FFF2-40B4-BE49-F238E27FC236}">
                <a16:creationId xmlns:a16="http://schemas.microsoft.com/office/drawing/2014/main" id="{9AE5DD48-BF21-78D6-A71F-4A4C7C9B03F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5108" name="Rectangle 4">
            <a:extLst>
              <a:ext uri="{FF2B5EF4-FFF2-40B4-BE49-F238E27FC236}">
                <a16:creationId xmlns:a16="http://schemas.microsoft.com/office/drawing/2014/main" id="{F1DC47B7-AB86-669B-F078-92A99309B2D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5109" name="Rectangle 5">
            <a:extLst>
              <a:ext uri="{FF2B5EF4-FFF2-40B4-BE49-F238E27FC236}">
                <a16:creationId xmlns:a16="http://schemas.microsoft.com/office/drawing/2014/main" id="{387E419F-36F8-47DF-E164-4807EC42834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C599864-554D-1A42-96EF-79C566EA09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6C8B7A2-E094-4682-E428-04F4E2D672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6EE42B6-A35B-10EE-79C8-16FAD3C9F92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79A7E065-6930-49BF-E1DF-BA42B30A6CB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3" y="744538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8FC94D73-AA3B-5BD7-BC21-C3C9517A03C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7AA3E1D7-8289-202F-876C-E75D2DC2CDF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8F3C25DE-E6F6-2E07-AC2B-DAF65E112C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672586E-F33F-A04F-9073-E19D597738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>
            <a:extLst>
              <a:ext uri="{FF2B5EF4-FFF2-40B4-BE49-F238E27FC236}">
                <a16:creationId xmlns:a16="http://schemas.microsoft.com/office/drawing/2014/main" id="{F6860794-13DD-3079-2DBB-DEA8AEFB8C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>
            <a:extLst>
              <a:ext uri="{FF2B5EF4-FFF2-40B4-BE49-F238E27FC236}">
                <a16:creationId xmlns:a16="http://schemas.microsoft.com/office/drawing/2014/main" id="{2AF7A87E-6437-9C0A-A387-8CF2DF111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o-RO" altLang="en-US">
              <a:latin typeface="Arial" panose="020B0604020202020204" pitchFamily="34" charset="0"/>
            </a:endParaRPr>
          </a:p>
        </p:txBody>
      </p:sp>
      <p:sp>
        <p:nvSpPr>
          <p:cNvPr id="17411" name="Slide Number Placeholder 3">
            <a:extLst>
              <a:ext uri="{FF2B5EF4-FFF2-40B4-BE49-F238E27FC236}">
                <a16:creationId xmlns:a16="http://schemas.microsoft.com/office/drawing/2014/main" id="{818777DA-1CC4-0F27-F532-C8D80104EC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5B52794-BE86-8849-9646-F81665BA2882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>
            <a:extLst>
              <a:ext uri="{FF2B5EF4-FFF2-40B4-BE49-F238E27FC236}">
                <a16:creationId xmlns:a16="http://schemas.microsoft.com/office/drawing/2014/main" id="{219845BB-15E9-965B-EB63-D092514BFD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2" name="Notes Placeholder 2">
            <a:extLst>
              <a:ext uri="{FF2B5EF4-FFF2-40B4-BE49-F238E27FC236}">
                <a16:creationId xmlns:a16="http://schemas.microsoft.com/office/drawing/2014/main" id="{6657C447-B66B-EF3D-EBE9-8C23AC5D41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RO" altLang="en-RO">
              <a:latin typeface="Arial" panose="020B0604020202020204" pitchFamily="34" charset="0"/>
            </a:endParaRPr>
          </a:p>
        </p:txBody>
      </p:sp>
      <p:sp>
        <p:nvSpPr>
          <p:cNvPr id="35843" name="Slide Number Placeholder 3">
            <a:extLst>
              <a:ext uri="{FF2B5EF4-FFF2-40B4-BE49-F238E27FC236}">
                <a16:creationId xmlns:a16="http://schemas.microsoft.com/office/drawing/2014/main" id="{465CE870-B931-EF87-CF3B-14E9BB6F38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26A6837-6C8E-E04E-A333-0066E6219618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>
            <a:extLst>
              <a:ext uri="{FF2B5EF4-FFF2-40B4-BE49-F238E27FC236}">
                <a16:creationId xmlns:a16="http://schemas.microsoft.com/office/drawing/2014/main" id="{15A9C35B-6F30-7063-BFAA-817C2F6158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0" name="Notes Placeholder 2">
            <a:extLst>
              <a:ext uri="{FF2B5EF4-FFF2-40B4-BE49-F238E27FC236}">
                <a16:creationId xmlns:a16="http://schemas.microsoft.com/office/drawing/2014/main" id="{B006DB23-9F24-35DA-AA99-684DB9BDEA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RO" altLang="en-RO">
              <a:latin typeface="Arial" panose="020B0604020202020204" pitchFamily="34" charset="0"/>
            </a:endParaRPr>
          </a:p>
        </p:txBody>
      </p:sp>
      <p:sp>
        <p:nvSpPr>
          <p:cNvPr id="37891" name="Slide Number Placeholder 3">
            <a:extLst>
              <a:ext uri="{FF2B5EF4-FFF2-40B4-BE49-F238E27FC236}">
                <a16:creationId xmlns:a16="http://schemas.microsoft.com/office/drawing/2014/main" id="{EE281393-29B9-5FDB-0E80-B869D42AED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B88A9B8-4B24-CA4A-A111-EA9BD1260DE1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>
            <a:extLst>
              <a:ext uri="{FF2B5EF4-FFF2-40B4-BE49-F238E27FC236}">
                <a16:creationId xmlns:a16="http://schemas.microsoft.com/office/drawing/2014/main" id="{CA714F6A-0448-9332-FB9C-A837857339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8" name="Notes Placeholder 2">
            <a:extLst>
              <a:ext uri="{FF2B5EF4-FFF2-40B4-BE49-F238E27FC236}">
                <a16:creationId xmlns:a16="http://schemas.microsoft.com/office/drawing/2014/main" id="{35D67689-68AB-93BB-E002-28C37BF31C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RO" altLang="en-RO">
              <a:latin typeface="Arial" panose="020B0604020202020204" pitchFamily="34" charset="0"/>
            </a:endParaRPr>
          </a:p>
        </p:txBody>
      </p:sp>
      <p:sp>
        <p:nvSpPr>
          <p:cNvPr id="39939" name="Slide Number Placeholder 3">
            <a:extLst>
              <a:ext uri="{FF2B5EF4-FFF2-40B4-BE49-F238E27FC236}">
                <a16:creationId xmlns:a16="http://schemas.microsoft.com/office/drawing/2014/main" id="{92157E0D-DC3B-69A5-26E2-C708DE5579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2B6E52C-C6ED-0A4A-BC25-A76FD24FEBC5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CC290-9038-5912-CD7D-9F39450BC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ADD389-4A33-4BAA-1D43-87C3FAAAC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AE602-BD23-9191-C21D-228A3603F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99B0E-5AD1-FB40-B20A-086A323CEB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5884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386FE-B0F7-5DCB-62D6-121B586B9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44B6A-FE25-5348-85AD-6C947A1A97A5}" type="datetimeFigureOut">
              <a:rPr lang="ro-RO"/>
              <a:pPr>
                <a:defRPr/>
              </a:pPr>
              <a:t>29.10.2025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CDB36-D4E7-BD31-7555-C82E9534B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4E6A5-A58E-894B-E12D-DAE692C74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F30B9-4BE3-2E49-9135-F8D8485345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193165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53465-8939-DF97-3EB4-3F3A4B854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A2E37-54F5-F147-8B0E-ED74BEF755E4}" type="datetimeFigureOut">
              <a:rPr lang="ro-RO"/>
              <a:pPr>
                <a:defRPr/>
              </a:pPr>
              <a:t>29.10.2025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21EAB-2EF5-C9E5-12C2-7C122041E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8F75A4-9CCD-0ED3-84A7-013F6AB1D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79DF1-33C5-2C4E-A2EC-E54807EC18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277781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7">
            <a:extLst>
              <a:ext uri="{FF2B5EF4-FFF2-40B4-BE49-F238E27FC236}">
                <a16:creationId xmlns:a16="http://schemas.microsoft.com/office/drawing/2014/main" id="{BAA1A68F-A8FC-150D-A20B-1DE04E164AE2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614363" y="1703388"/>
            <a:ext cx="11303000" cy="17462"/>
          </a:xfrm>
          <a:prstGeom prst="line">
            <a:avLst/>
          </a:prstGeom>
          <a:noFill/>
          <a:ln w="25400" cap="flat" cmpd="sng">
            <a:solidFill>
              <a:srgbClr val="DCDEE0"/>
            </a:solidFill>
            <a:prstDash val="sysDot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es-ES" sz="5600">
              <a:effectLst>
                <a:outerShdw blurRad="38100" dist="38100" dir="2700000" algn="tl">
                  <a:srgbClr val="DDDDDD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3" name="AutoShape 11">
            <a:extLst>
              <a:ext uri="{FF2B5EF4-FFF2-40B4-BE49-F238E27FC236}">
                <a16:creationId xmlns:a16="http://schemas.microsoft.com/office/drawing/2014/main" id="{D68BB8D0-BDC1-BD8E-366E-C24B795C2443}"/>
              </a:ext>
            </a:extLst>
          </p:cNvPr>
          <p:cNvSpPr>
            <a:spLocks/>
          </p:cNvSpPr>
          <p:nvPr userDrawn="1"/>
        </p:nvSpPr>
        <p:spPr bwMode="auto">
          <a:xfrm>
            <a:off x="614363" y="484188"/>
            <a:ext cx="223837" cy="11334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22635A"/>
          </a:solidFill>
          <a:ln>
            <a:noFill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es-ES" sz="5600">
              <a:solidFill>
                <a:srgbClr val="22635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910303" y="484910"/>
            <a:ext cx="10515600" cy="648762"/>
          </a:xfrm>
        </p:spPr>
        <p:txBody>
          <a:bodyPr>
            <a:noAutofit/>
          </a:bodyPr>
          <a:lstStyle>
            <a:lvl1pPr marL="0" indent="0">
              <a:buNone/>
              <a:defRPr sz="5000">
                <a:solidFill>
                  <a:schemeClr val="tx1">
                    <a:lumMod val="65000"/>
                    <a:lumOff val="35000"/>
                  </a:schemeClr>
                </a:solidFill>
                <a:latin typeface="Tungsten Black" pitchFamily="50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910303" y="1203479"/>
            <a:ext cx="10515600" cy="414564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93B0C-EA04-28AC-2D98-56E0456E6580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699B3-FC4F-264B-A2A5-6145BA929978}" type="datetimeFigureOut">
              <a:rPr lang="en-GB"/>
              <a:pPr>
                <a:defRPr/>
              </a:pPr>
              <a:t>29/10/2025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DC47B-1946-FF15-3EC7-899557472CC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DA3E4-576C-98A4-5AFF-518AC85C8E5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4E195-EE07-0949-B762-354D3072C000}" type="slidenum">
              <a:rPr lang="en-GB" altLang="en-RO"/>
              <a:pPr>
                <a:defRPr/>
              </a:pPr>
              <a:t>‹#›</a:t>
            </a:fld>
            <a:endParaRPr lang="en-GB" altLang="en-RO"/>
          </a:p>
        </p:txBody>
      </p:sp>
    </p:spTree>
    <p:extLst>
      <p:ext uri="{BB962C8B-B14F-4D97-AF65-F5344CB8AC3E}">
        <p14:creationId xmlns:p14="http://schemas.microsoft.com/office/powerpoint/2010/main" val="2545103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1CDC56-17AC-C045-5703-3B72AA381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FC0A6-1569-B3B0-2A83-2502E0788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69B32-D04C-E525-8267-28EE7D909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69229-6C22-6240-B19F-923264F427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3074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E6C069-C6DC-8856-7432-E4B0C8FED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FE033-9956-5F48-9F90-DEDDA998BC80}" type="datetimeFigureOut">
              <a:rPr lang="ro-RO"/>
              <a:pPr>
                <a:defRPr/>
              </a:pPr>
              <a:t>29.10.2025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89706-7BEC-C679-7168-0E16C5C3F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E053F-754A-1272-87B5-828087883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FFC6B-AB4D-2C43-8337-A8C98E7727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5494419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2C7BD0-0C85-E89D-14AE-BCD0CF63C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3D9D99-A2D2-8D5B-93A4-EDB0A7E9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518402-DEB9-ABB2-4059-9E8BEA263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CC341-7417-0C46-9EBA-A163003F2B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6709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4ADE31A-1F9A-9971-D568-59D0C7E18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6AF58-0802-B44F-9DB2-23D127778C7A}" type="datetimeFigureOut">
              <a:rPr lang="ro-RO"/>
              <a:pPr>
                <a:defRPr/>
              </a:pPr>
              <a:t>29.10.2025</a:t>
            </a:fld>
            <a:endParaRPr lang="ro-RO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5AE6890-5E41-5E5C-F48E-8E42796AB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0BEBF2B-3BB6-C1BD-8CE9-9CD8C94FC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141D4-7345-D94F-93BC-2911A5A69D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703439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657982A-A165-78EC-DE41-7F98308FA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7F612-17B1-D242-BC49-B6FA2F7CA613}" type="datetimeFigureOut">
              <a:rPr lang="ro-RO"/>
              <a:pPr>
                <a:defRPr/>
              </a:pPr>
              <a:t>29.10.2025</a:t>
            </a:fld>
            <a:endParaRPr lang="ro-RO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069D6FC-83DB-484E-52D6-D798D76AE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0064D1D-B188-AD63-6E2C-B53C61ADC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F8982-D812-644C-9D2C-AC13791FFA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454436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AFFCD0D-2441-F003-0904-BBD8B7224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8091F-F9CC-584A-9656-0DAAFBBB4489}" type="datetimeFigureOut">
              <a:rPr lang="ro-RO"/>
              <a:pPr>
                <a:defRPr/>
              </a:pPr>
              <a:t>29.10.2025</a:t>
            </a:fld>
            <a:endParaRPr lang="ro-RO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34E8FA3-D789-A95A-82E0-3DF552192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947A604-D814-329E-CB1E-2C81FC4B4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F8F31-1C13-A84C-BF02-39F2EC7162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7720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752C05-EFF0-75DA-5D49-1C60D1A45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E11B7-27C9-6A46-AED5-6B39ED9A2A77}" type="datetimeFigureOut">
              <a:rPr lang="ro-RO"/>
              <a:pPr>
                <a:defRPr/>
              </a:pPr>
              <a:t>29.10.2025</a:t>
            </a:fld>
            <a:endParaRPr lang="ro-RO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96A4345-8A4C-523E-70B5-2D0AE1E7C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B8E322A-541A-CA37-FA93-5A401E9F2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4E781-8FA4-474E-9033-52DA5BFD9E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445795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o-R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8863386-3EA4-8CD6-FDA2-497AA5D43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9AA4E-012C-6442-B282-0947A96660CC}" type="datetimeFigureOut">
              <a:rPr lang="ro-RO"/>
              <a:pPr>
                <a:defRPr/>
              </a:pPr>
              <a:t>29.10.2025</a:t>
            </a:fld>
            <a:endParaRPr lang="ro-RO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C313904-AA37-F792-CFA9-3C2BF7A22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04D442B-F820-F25F-E6D1-E134E3887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690C1-3B9C-824B-9EF4-791F68E964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579332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31C4A39-1AE3-351B-6287-341702B733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o-RO"/>
              <a:t>Click to edit Master title style</a:t>
            </a:r>
            <a:endParaRPr lang="ro-RO" altLang="ro-RO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D8F0A5F-FA1C-225C-BB7A-8C67BDDD83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o-RO"/>
              <a:t>Edit Master text styles</a:t>
            </a:r>
          </a:p>
          <a:p>
            <a:pPr lvl="1"/>
            <a:r>
              <a:rPr lang="en-US" altLang="ro-RO"/>
              <a:t>Second level</a:t>
            </a:r>
          </a:p>
          <a:p>
            <a:pPr lvl="2"/>
            <a:r>
              <a:rPr lang="en-US" altLang="ro-RO"/>
              <a:t>Third level</a:t>
            </a:r>
          </a:p>
          <a:p>
            <a:pPr lvl="3"/>
            <a:r>
              <a:rPr lang="en-US" altLang="ro-RO"/>
              <a:t>Fourth level</a:t>
            </a:r>
          </a:p>
          <a:p>
            <a:pPr lvl="4"/>
            <a:r>
              <a:rPr lang="en-US" altLang="ro-RO"/>
              <a:t>Fifth level</a:t>
            </a:r>
            <a:endParaRPr lang="ro-RO" alt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A56D4-1C1B-162D-38C3-122AE67ABA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C20C00B-5CC0-9D4D-9837-A6BA8235D301}" type="datetimeFigureOut">
              <a:rPr lang="ro-RO"/>
              <a:pPr>
                <a:defRPr/>
              </a:pPr>
              <a:t>29.10.2025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C2B686-58F3-81EA-DA8F-DD18979C2F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8A4851-780D-8999-BA2E-14184C413D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1A82401-829C-8345-844B-7153FA8B5C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23" r:id="rId1"/>
    <p:sldLayoutId id="2147484524" r:id="rId2"/>
    <p:sldLayoutId id="2147484515" r:id="rId3"/>
    <p:sldLayoutId id="2147484525" r:id="rId4"/>
    <p:sldLayoutId id="2147484516" r:id="rId5"/>
    <p:sldLayoutId id="2147484517" r:id="rId6"/>
    <p:sldLayoutId id="2147484518" r:id="rId7"/>
    <p:sldLayoutId id="2147484519" r:id="rId8"/>
    <p:sldLayoutId id="2147484520" r:id="rId9"/>
    <p:sldLayoutId id="2147484521" r:id="rId10"/>
    <p:sldLayoutId id="2147484522" r:id="rId11"/>
    <p:sldLayoutId id="2147484526" r:id="rId12"/>
  </p:sldLayoutIdLst>
  <p:transition>
    <p:fade thruBlk="1"/>
  </p:transition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althacademy.ro/" TargetMode="External"/><Relationship Id="rId2" Type="http://schemas.openxmlformats.org/officeDocument/2006/relationships/hyperlink" Target="http://www.burcash.ro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tif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168B310-1587-C6B6-1AAA-951A50A1F9FD}"/>
              </a:ext>
            </a:extLst>
          </p:cNvPr>
          <p:cNvSpPr/>
          <p:nvPr/>
        </p:nvSpPr>
        <p:spPr>
          <a:xfrm>
            <a:off x="0" y="5861050"/>
            <a:ext cx="1219200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o-RO" dirty="0"/>
          </a:p>
        </p:txBody>
      </p:sp>
      <p:sp>
        <p:nvSpPr>
          <p:cNvPr id="81922" name="Rectangle 2">
            <a:extLst>
              <a:ext uri="{FF2B5EF4-FFF2-40B4-BE49-F238E27FC236}">
                <a16:creationId xmlns:a16="http://schemas.microsoft.com/office/drawing/2014/main" id="{E544F1F0-FB39-B7F0-E334-0D8FD532CE3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2088" y="3035300"/>
            <a:ext cx="11807825" cy="21891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en-US" sz="53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MASTERMIND BURCASH 2025</a:t>
            </a:r>
            <a:b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”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Creșterea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profitului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strategia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preț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b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388" name="Text Box 9">
            <a:extLst>
              <a:ext uri="{FF2B5EF4-FFF2-40B4-BE49-F238E27FC236}">
                <a16:creationId xmlns:a16="http://schemas.microsoft.com/office/drawing/2014/main" id="{EE4BA4E7-EB4A-EBDE-01E8-6D38B6A71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1675" y="4221163"/>
            <a:ext cx="4032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ro-RO" altLang="en-US" sz="1800">
              <a:latin typeface="Arial" panose="020B0604020202020204" pitchFamily="34" charset="0"/>
            </a:endParaRPr>
          </a:p>
        </p:txBody>
      </p:sp>
      <p:pic>
        <p:nvPicPr>
          <p:cNvPr id="16391" name="Picture 6">
            <a:extLst>
              <a:ext uri="{FF2B5EF4-FFF2-40B4-BE49-F238E27FC236}">
                <a16:creationId xmlns:a16="http://schemas.microsoft.com/office/drawing/2014/main" id="{43A640D5-97C6-4D32-B888-0E377A0A2A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800" y="6148388"/>
            <a:ext cx="1871663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endParaRPr lang="en-US" sz="42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defRPr sz="3600" b="1">
                <a:solidFill>
                  <a:srgbClr val="003366"/>
                </a:solidFill>
              </a:defRPr>
            </a:pPr>
            <a:r>
              <a:rPr lang="en-US" sz="4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Procesul în 6 pași pentru stabilirea prețurilor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79376" y="1845967"/>
            <a:ext cx="5467493" cy="450540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200" dirty="0">
              <a:latin typeface="+mn-lt"/>
            </a:endParaRPr>
          </a:p>
          <a:p>
            <a:pPr indent="-228600" eaLnBrk="1" hangingPunct="1">
              <a:lnSpc>
                <a:spcPct val="90000"/>
              </a:lnSpc>
              <a:spcAft>
                <a:spcPts val="1000"/>
              </a:spcAft>
              <a:buFont typeface="Arial" panose="020B0604020202020204" pitchFamily="34" charset="0"/>
              <a:buChar char="•"/>
              <a:defRPr sz="1800">
                <a:solidFill>
                  <a:srgbClr val="323232"/>
                </a:solidFill>
              </a:defRPr>
            </a:pPr>
            <a:r>
              <a:rPr lang="en-US" sz="2200" dirty="0">
                <a:latin typeface="+mn-lt"/>
              </a:rPr>
              <a:t>1️⃣ </a:t>
            </a:r>
            <a:r>
              <a:rPr lang="en-US" sz="2200" b="1" dirty="0" err="1">
                <a:latin typeface="+mn-lt"/>
              </a:rPr>
              <a:t>Definește</a:t>
            </a:r>
            <a:r>
              <a:rPr lang="en-US" sz="2200" b="1" dirty="0">
                <a:latin typeface="+mn-lt"/>
              </a:rPr>
              <a:t> </a:t>
            </a:r>
            <a:r>
              <a:rPr lang="en-US" sz="2200" b="1" dirty="0" err="1">
                <a:latin typeface="+mn-lt"/>
              </a:rPr>
              <a:t>intervalul</a:t>
            </a:r>
            <a:r>
              <a:rPr lang="en-US" sz="2200" b="1" dirty="0">
                <a:latin typeface="+mn-lt"/>
              </a:rPr>
              <a:t> </a:t>
            </a:r>
            <a:r>
              <a:rPr lang="en-US" sz="2200" b="1" dirty="0" err="1">
                <a:latin typeface="+mn-lt"/>
              </a:rPr>
              <a:t>rezonabil</a:t>
            </a:r>
            <a:r>
              <a:rPr lang="en-US" sz="2200" b="1" dirty="0">
                <a:latin typeface="+mn-lt"/>
              </a:rPr>
              <a:t> de </a:t>
            </a:r>
            <a:r>
              <a:rPr lang="en-US" sz="2200" b="1" dirty="0" err="1">
                <a:latin typeface="+mn-lt"/>
              </a:rPr>
              <a:t>preț</a:t>
            </a: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→ </a:t>
            </a:r>
            <a:r>
              <a:rPr lang="en-US" sz="2200" dirty="0" err="1">
                <a:latin typeface="+mn-lt"/>
              </a:rPr>
              <a:t>Începe</a:t>
            </a:r>
            <a:r>
              <a:rPr lang="en-US" sz="2200" dirty="0">
                <a:latin typeface="+mn-lt"/>
              </a:rPr>
              <a:t> cu o </a:t>
            </a:r>
            <a:r>
              <a:rPr lang="en-US" sz="2200" dirty="0" err="1">
                <a:latin typeface="+mn-lt"/>
              </a:rPr>
              <a:t>gamă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largă</a:t>
            </a:r>
            <a:r>
              <a:rPr lang="en-US" sz="2200" dirty="0">
                <a:latin typeface="+mn-lt"/>
              </a:rPr>
              <a:t> de </a:t>
            </a:r>
            <a:r>
              <a:rPr lang="en-US" sz="2200" dirty="0" err="1">
                <a:latin typeface="+mn-lt"/>
              </a:rPr>
              <a:t>prețuri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posibile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pentru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segmentul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țintă</a:t>
            </a:r>
            <a:r>
              <a:rPr lang="en-US" sz="2200" dirty="0">
                <a:latin typeface="+mn-lt"/>
              </a:rPr>
              <a:t>.</a:t>
            </a: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→ </a:t>
            </a:r>
            <a:r>
              <a:rPr lang="en-US" sz="2200" dirty="0" err="1">
                <a:latin typeface="+mn-lt"/>
              </a:rPr>
              <a:t>Evaluează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percepția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pieței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și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limitele</a:t>
            </a:r>
            <a:r>
              <a:rPr lang="en-US" sz="2200" dirty="0">
                <a:latin typeface="+mn-lt"/>
              </a:rPr>
              <a:t> de </a:t>
            </a:r>
            <a:r>
              <a:rPr lang="en-US" sz="2200" dirty="0" err="1">
                <a:latin typeface="+mn-lt"/>
              </a:rPr>
              <a:t>acceptabilitate</a:t>
            </a:r>
            <a:r>
              <a:rPr lang="en-US" sz="2200" dirty="0">
                <a:latin typeface="+mn-lt"/>
              </a:rPr>
              <a:t>.</a:t>
            </a:r>
          </a:p>
          <a:p>
            <a:pPr indent="-228600" eaLnBrk="1" hangingPunct="1">
              <a:lnSpc>
                <a:spcPct val="90000"/>
              </a:lnSpc>
              <a:spcAft>
                <a:spcPts val="1000"/>
              </a:spcAft>
              <a:buFont typeface="Arial" panose="020B0604020202020204" pitchFamily="34" charset="0"/>
              <a:buChar char="•"/>
              <a:defRPr sz="1800">
                <a:solidFill>
                  <a:srgbClr val="323232"/>
                </a:solidFill>
              </a:defRPr>
            </a:pPr>
            <a:r>
              <a:rPr lang="en-US" sz="2200" dirty="0">
                <a:latin typeface="+mn-lt"/>
              </a:rPr>
              <a:t>2️⃣ </a:t>
            </a:r>
            <a:r>
              <a:rPr lang="en-US" sz="2200" b="1" dirty="0" err="1">
                <a:latin typeface="+mn-lt"/>
              </a:rPr>
              <a:t>Aplică</a:t>
            </a:r>
            <a:r>
              <a:rPr lang="en-US" sz="2200" b="1" dirty="0">
                <a:latin typeface="+mn-lt"/>
              </a:rPr>
              <a:t> o </a:t>
            </a:r>
            <a:r>
              <a:rPr lang="en-US" sz="2200" b="1" dirty="0" err="1">
                <a:latin typeface="+mn-lt"/>
              </a:rPr>
              <a:t>strategie</a:t>
            </a:r>
            <a:r>
              <a:rPr lang="en-US" sz="2200" b="1" dirty="0">
                <a:latin typeface="+mn-lt"/>
              </a:rPr>
              <a:t> </a:t>
            </a:r>
            <a:r>
              <a:rPr lang="en-US" sz="2200" b="1" dirty="0" err="1">
                <a:latin typeface="+mn-lt"/>
              </a:rPr>
              <a:t>și</a:t>
            </a:r>
            <a:r>
              <a:rPr lang="en-US" sz="2200" b="1" dirty="0">
                <a:latin typeface="+mn-lt"/>
              </a:rPr>
              <a:t> </a:t>
            </a:r>
            <a:r>
              <a:rPr lang="en-US" sz="2200" b="1" dirty="0" err="1">
                <a:latin typeface="+mn-lt"/>
              </a:rPr>
              <a:t>analizează</a:t>
            </a:r>
            <a:r>
              <a:rPr lang="en-US" sz="2200" b="1" dirty="0">
                <a:latin typeface="+mn-lt"/>
              </a:rPr>
              <a:t> </a:t>
            </a:r>
            <a:r>
              <a:rPr lang="en-US" sz="2200" b="1" dirty="0" err="1">
                <a:latin typeface="+mn-lt"/>
              </a:rPr>
              <a:t>consecințele</a:t>
            </a: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→ </a:t>
            </a:r>
            <a:r>
              <a:rPr lang="en-US" sz="2200" dirty="0" err="1">
                <a:latin typeface="+mn-lt"/>
              </a:rPr>
              <a:t>Corelează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poziționarea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prețului</a:t>
            </a:r>
            <a:r>
              <a:rPr lang="en-US" sz="2200" dirty="0">
                <a:latin typeface="+mn-lt"/>
              </a:rPr>
              <a:t> cu </a:t>
            </a:r>
            <a:r>
              <a:rPr lang="en-US" sz="2200" dirty="0" err="1">
                <a:latin typeface="+mn-lt"/>
              </a:rPr>
              <a:t>strategia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generală</a:t>
            </a:r>
            <a:r>
              <a:rPr lang="en-US" sz="2200" dirty="0">
                <a:latin typeface="+mn-lt"/>
              </a:rPr>
              <a:t> (premium, </a:t>
            </a:r>
            <a:r>
              <a:rPr lang="en-US" sz="2200" dirty="0" err="1">
                <a:latin typeface="+mn-lt"/>
              </a:rPr>
              <a:t>valoare</a:t>
            </a:r>
            <a:r>
              <a:rPr lang="en-US" sz="2200" dirty="0">
                <a:latin typeface="+mn-lt"/>
              </a:rPr>
              <a:t>, </a:t>
            </a:r>
            <a:r>
              <a:rPr lang="en-US" sz="2200" dirty="0" err="1">
                <a:latin typeface="+mn-lt"/>
              </a:rPr>
              <a:t>penetrare</a:t>
            </a:r>
            <a:r>
              <a:rPr lang="en-US" sz="2200" dirty="0">
                <a:latin typeface="+mn-lt"/>
              </a:rPr>
              <a:t> etc.).</a:t>
            </a: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→ </a:t>
            </a:r>
            <a:r>
              <a:rPr lang="en-US" sz="2200" dirty="0" err="1">
                <a:latin typeface="+mn-lt"/>
              </a:rPr>
              <a:t>Evaluează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impactul</a:t>
            </a:r>
            <a:r>
              <a:rPr lang="en-US" sz="2200" dirty="0">
                <a:latin typeface="+mn-lt"/>
              </a:rPr>
              <a:t> strategic </a:t>
            </a:r>
            <a:r>
              <a:rPr lang="en-US" sz="2200" dirty="0" err="1">
                <a:latin typeface="+mn-lt"/>
              </a:rPr>
              <a:t>și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reacțiile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posibile</a:t>
            </a:r>
            <a:r>
              <a:rPr lang="en-US" sz="2200" dirty="0">
                <a:latin typeface="+mn-lt"/>
              </a:rPr>
              <a:t> ale </a:t>
            </a:r>
            <a:r>
              <a:rPr lang="en-US" sz="2200" dirty="0" err="1">
                <a:latin typeface="+mn-lt"/>
              </a:rPr>
              <a:t>pieței</a:t>
            </a:r>
            <a:r>
              <a:rPr lang="en-US" sz="2200" dirty="0">
                <a:latin typeface="+mn-lt"/>
              </a:rPr>
              <a:t>.</a:t>
            </a:r>
          </a:p>
          <a:p>
            <a:pPr indent="-228600" eaLnBrk="1" hangingPunct="1">
              <a:lnSpc>
                <a:spcPct val="90000"/>
              </a:lnSpc>
              <a:spcAft>
                <a:spcPts val="1000"/>
              </a:spcAft>
              <a:buFont typeface="Arial" panose="020B0604020202020204" pitchFamily="34" charset="0"/>
              <a:buChar char="•"/>
              <a:defRPr sz="1800">
                <a:solidFill>
                  <a:srgbClr val="323232"/>
                </a:solidFill>
              </a:defRPr>
            </a:pPr>
            <a:r>
              <a:rPr lang="en-US" sz="2200" dirty="0">
                <a:latin typeface="+mn-lt"/>
              </a:rPr>
              <a:t>3️⃣ </a:t>
            </a:r>
            <a:r>
              <a:rPr lang="en-US" sz="2200" b="1" dirty="0" err="1">
                <a:latin typeface="+mn-lt"/>
              </a:rPr>
              <a:t>Evaluează</a:t>
            </a:r>
            <a:r>
              <a:rPr lang="en-US" sz="2200" b="1" dirty="0">
                <a:latin typeface="+mn-lt"/>
              </a:rPr>
              <a:t> </a:t>
            </a:r>
            <a:r>
              <a:rPr lang="en-US" sz="2200" b="1" dirty="0" err="1">
                <a:latin typeface="+mn-lt"/>
              </a:rPr>
              <a:t>pragul</a:t>
            </a:r>
            <a:r>
              <a:rPr lang="en-US" sz="2200" b="1" dirty="0">
                <a:latin typeface="+mn-lt"/>
              </a:rPr>
              <a:t> de </a:t>
            </a:r>
            <a:r>
              <a:rPr lang="en-US" sz="2200" b="1" dirty="0" err="1">
                <a:latin typeface="+mn-lt"/>
              </a:rPr>
              <a:t>rentabilitate</a:t>
            </a: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→ </a:t>
            </a:r>
            <a:r>
              <a:rPr lang="en-US" sz="2200" dirty="0" err="1">
                <a:latin typeface="+mn-lt"/>
              </a:rPr>
              <a:t>Calculează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punctul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în</a:t>
            </a:r>
            <a:r>
              <a:rPr lang="en-US" sz="2200" dirty="0">
                <a:latin typeface="+mn-lt"/>
              </a:rPr>
              <a:t> care </a:t>
            </a:r>
            <a:r>
              <a:rPr lang="en-US" sz="2200" dirty="0" err="1">
                <a:latin typeface="+mn-lt"/>
              </a:rPr>
              <a:t>veniturile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acoperă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costurile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totale</a:t>
            </a:r>
            <a:r>
              <a:rPr lang="en-US" sz="2200" dirty="0">
                <a:latin typeface="+mn-lt"/>
              </a:rPr>
              <a:t>.</a:t>
            </a: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→ </a:t>
            </a:r>
            <a:r>
              <a:rPr lang="en-US" sz="2200" dirty="0" err="1">
                <a:latin typeface="+mn-lt"/>
              </a:rPr>
              <a:t>Determină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marja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minimă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necesară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pentru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profitabilitate</a:t>
            </a:r>
            <a:r>
              <a:rPr lang="en-US" sz="2200" dirty="0">
                <a:latin typeface="+mn-lt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694E01-32C6-5580-DC63-7553774A7CEC}"/>
              </a:ext>
            </a:extLst>
          </p:cNvPr>
          <p:cNvSpPr txBox="1"/>
          <p:nvPr/>
        </p:nvSpPr>
        <p:spPr>
          <a:xfrm>
            <a:off x="6606049" y="1929384"/>
            <a:ext cx="5585951" cy="42267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>
                <a:solidFill>
                  <a:srgbClr val="323232"/>
                </a:solidFill>
              </a:defRPr>
            </a:pPr>
            <a:r>
              <a:rPr lang="en-US" dirty="0"/>
              <a:t>4️⃣ </a:t>
            </a:r>
            <a:r>
              <a:rPr lang="en-US" b="1" dirty="0" err="1"/>
              <a:t>Analizează</a:t>
            </a:r>
            <a:r>
              <a:rPr lang="en-US" b="1" dirty="0"/>
              <a:t> </a:t>
            </a:r>
            <a:r>
              <a:rPr lang="en-US" b="1" dirty="0" err="1"/>
              <a:t>elasticitatea</a:t>
            </a:r>
            <a:r>
              <a:rPr lang="en-US" b="1" dirty="0"/>
              <a:t> </a:t>
            </a:r>
            <a:r>
              <a:rPr lang="en-US" b="1" dirty="0" err="1"/>
              <a:t>prețului</a:t>
            </a:r>
            <a:br>
              <a:rPr lang="en-US" dirty="0"/>
            </a:br>
            <a:r>
              <a:rPr lang="en-US" dirty="0"/>
              <a:t>→ </a:t>
            </a:r>
            <a:r>
              <a:rPr lang="en-US" dirty="0" err="1"/>
              <a:t>Estimează</a:t>
            </a:r>
            <a:r>
              <a:rPr lang="en-US" dirty="0"/>
              <a:t> cum </a:t>
            </a:r>
            <a:r>
              <a:rPr lang="en-US" dirty="0" err="1"/>
              <a:t>răspund</a:t>
            </a:r>
            <a:r>
              <a:rPr lang="en-US" dirty="0"/>
              <a:t> </a:t>
            </a:r>
            <a:r>
              <a:rPr lang="en-US" dirty="0" err="1"/>
              <a:t>clienții</a:t>
            </a:r>
            <a:r>
              <a:rPr lang="en-US" dirty="0"/>
              <a:t> la </a:t>
            </a:r>
            <a:r>
              <a:rPr lang="en-US" dirty="0" err="1"/>
              <a:t>modificările</a:t>
            </a:r>
            <a:r>
              <a:rPr lang="en-US" dirty="0"/>
              <a:t> de </a:t>
            </a:r>
            <a:r>
              <a:rPr lang="en-US" dirty="0" err="1"/>
              <a:t>preț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→ </a:t>
            </a:r>
            <a:r>
              <a:rPr lang="en-US" dirty="0" err="1"/>
              <a:t>Identifică</a:t>
            </a:r>
            <a:r>
              <a:rPr lang="en-US" dirty="0"/>
              <a:t> </a:t>
            </a:r>
            <a:r>
              <a:rPr lang="en-US" dirty="0" err="1"/>
              <a:t>sensibilitatea</a:t>
            </a:r>
            <a:r>
              <a:rPr lang="en-US" dirty="0"/>
              <a:t> </a:t>
            </a:r>
            <a:r>
              <a:rPr lang="en-US" dirty="0" err="1"/>
              <a:t>segmentelor</a:t>
            </a:r>
            <a:r>
              <a:rPr lang="en-US" dirty="0"/>
              <a:t> </a:t>
            </a:r>
            <a:r>
              <a:rPr lang="en-US" dirty="0" err="1"/>
              <a:t>diferite</a:t>
            </a:r>
            <a:r>
              <a:rPr lang="en-US" dirty="0"/>
              <a:t> de </a:t>
            </a:r>
            <a:r>
              <a:rPr lang="en-US" dirty="0" err="1"/>
              <a:t>clienți</a:t>
            </a:r>
            <a:r>
              <a:rPr lang="en-US" dirty="0"/>
              <a:t>.</a:t>
            </a:r>
          </a:p>
          <a:p>
            <a:pPr>
              <a:spcAft>
                <a:spcPts val="1000"/>
              </a:spcAft>
              <a:defRPr sz="1800">
                <a:solidFill>
                  <a:srgbClr val="323232"/>
                </a:solidFill>
              </a:defRPr>
            </a:pPr>
            <a:r>
              <a:rPr lang="en-US" dirty="0"/>
              <a:t>5️⃣ </a:t>
            </a:r>
            <a:r>
              <a:rPr lang="en-US" b="1" dirty="0" err="1"/>
              <a:t>Ține</a:t>
            </a:r>
            <a:r>
              <a:rPr lang="en-US" b="1" dirty="0"/>
              <a:t> </a:t>
            </a:r>
            <a:r>
              <a:rPr lang="en-US" b="1" dirty="0" err="1"/>
              <a:t>cont</a:t>
            </a:r>
            <a:r>
              <a:rPr lang="en-US" b="1" dirty="0"/>
              <a:t> de </a:t>
            </a:r>
            <a:r>
              <a:rPr lang="en-US" b="1" dirty="0" err="1"/>
              <a:t>factorii</a:t>
            </a:r>
            <a:r>
              <a:rPr lang="en-US" b="1" dirty="0"/>
              <a:t> </a:t>
            </a:r>
            <a:r>
              <a:rPr lang="en-US" b="1" dirty="0" err="1"/>
              <a:t>psihologici</a:t>
            </a:r>
            <a:r>
              <a:rPr lang="en-US" b="1" dirty="0"/>
              <a:t> ai </a:t>
            </a:r>
            <a:r>
              <a:rPr lang="en-US" b="1" dirty="0" err="1"/>
              <a:t>pieței</a:t>
            </a:r>
            <a:br>
              <a:rPr lang="en-US" dirty="0"/>
            </a:br>
            <a:r>
              <a:rPr lang="en-US" dirty="0"/>
              <a:t>→ </a:t>
            </a:r>
            <a:r>
              <a:rPr lang="en-US" dirty="0" err="1"/>
              <a:t>Integrează</a:t>
            </a:r>
            <a:r>
              <a:rPr lang="en-US" dirty="0"/>
              <a:t> </a:t>
            </a:r>
            <a:r>
              <a:rPr lang="en-US" dirty="0" err="1"/>
              <a:t>percepția</a:t>
            </a:r>
            <a:r>
              <a:rPr lang="en-US" dirty="0"/>
              <a:t> </a:t>
            </a:r>
            <a:r>
              <a:rPr lang="en-US" dirty="0" err="1"/>
              <a:t>valorii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efectele</a:t>
            </a:r>
            <a:r>
              <a:rPr lang="en-US" dirty="0"/>
              <a:t> </a:t>
            </a:r>
            <a:r>
              <a:rPr lang="en-US" dirty="0" err="1"/>
              <a:t>psihologice</a:t>
            </a:r>
            <a:r>
              <a:rPr lang="en-US" dirty="0"/>
              <a:t> (</a:t>
            </a:r>
            <a:r>
              <a:rPr lang="en-US" dirty="0" err="1"/>
              <a:t>prețuri</a:t>
            </a:r>
            <a:r>
              <a:rPr lang="en-US" dirty="0"/>
              <a:t> </a:t>
            </a:r>
            <a:r>
              <a:rPr lang="en-US" dirty="0" err="1"/>
              <a:t>rotunde</a:t>
            </a:r>
            <a:r>
              <a:rPr lang="en-US" dirty="0"/>
              <a:t>, </a:t>
            </a:r>
            <a:r>
              <a:rPr lang="en-US" dirty="0" err="1"/>
              <a:t>ancore</a:t>
            </a:r>
            <a:r>
              <a:rPr lang="en-US" dirty="0"/>
              <a:t>, </a:t>
            </a:r>
            <a:r>
              <a:rPr lang="en-US" dirty="0" err="1"/>
              <a:t>prețuri</a:t>
            </a:r>
            <a:r>
              <a:rPr lang="en-US" dirty="0"/>
              <a:t> de </a:t>
            </a:r>
            <a:r>
              <a:rPr lang="en-US" dirty="0" err="1"/>
              <a:t>referință</a:t>
            </a:r>
            <a:r>
              <a:rPr lang="en-US" dirty="0"/>
              <a:t>).</a:t>
            </a:r>
            <a:br>
              <a:rPr lang="en-US" dirty="0"/>
            </a:br>
            <a:r>
              <a:rPr lang="en-US" dirty="0"/>
              <a:t>→ </a:t>
            </a:r>
            <a:r>
              <a:rPr lang="en-US" dirty="0" err="1"/>
              <a:t>Ajustează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comportamentele</a:t>
            </a:r>
            <a:r>
              <a:rPr lang="en-US" dirty="0"/>
              <a:t> de </a:t>
            </a:r>
            <a:r>
              <a:rPr lang="en-US" dirty="0" err="1"/>
              <a:t>cumpărare</a:t>
            </a:r>
            <a:r>
              <a:rPr lang="en-US" dirty="0"/>
              <a:t>.</a:t>
            </a:r>
          </a:p>
          <a:p>
            <a:pPr>
              <a:spcAft>
                <a:spcPts val="1000"/>
              </a:spcAft>
              <a:defRPr sz="1800">
                <a:solidFill>
                  <a:srgbClr val="323232"/>
                </a:solidFill>
              </a:defRPr>
            </a:pPr>
            <a:r>
              <a:rPr lang="en-US" dirty="0"/>
              <a:t>6️⃣ </a:t>
            </a:r>
            <a:r>
              <a:rPr lang="en-US" b="1" dirty="0" err="1"/>
              <a:t>Comunică</a:t>
            </a:r>
            <a:r>
              <a:rPr lang="en-US" b="1" dirty="0"/>
              <a:t> </a:t>
            </a:r>
            <a:r>
              <a:rPr lang="en-US" b="1" dirty="0" err="1"/>
              <a:t>pietei</a:t>
            </a:r>
            <a:r>
              <a:rPr lang="en-US" b="1" dirty="0"/>
              <a:t> </a:t>
            </a:r>
            <a:r>
              <a:rPr lang="en-US" b="1" dirty="0" err="1"/>
              <a:t>noile</a:t>
            </a:r>
            <a:r>
              <a:rPr lang="en-US" b="1" dirty="0"/>
              <a:t> </a:t>
            </a:r>
            <a:r>
              <a:rPr lang="en-US" b="1" dirty="0" err="1"/>
              <a:t>prețuri</a:t>
            </a:r>
            <a:br>
              <a:rPr lang="en-US" dirty="0"/>
            </a:br>
            <a:r>
              <a:rPr lang="en-US" dirty="0"/>
              <a:t>→ </a:t>
            </a:r>
            <a:r>
              <a:rPr lang="en-US" dirty="0" err="1"/>
              <a:t>Prezintă</a:t>
            </a:r>
            <a:r>
              <a:rPr lang="en-US" dirty="0"/>
              <a:t> </a:t>
            </a:r>
            <a:r>
              <a:rPr lang="en-US" dirty="0" err="1"/>
              <a:t>clar</a:t>
            </a:r>
            <a:r>
              <a:rPr lang="en-US" dirty="0"/>
              <a:t> </a:t>
            </a:r>
            <a:r>
              <a:rPr lang="en-US" dirty="0" err="1"/>
              <a:t>rațiunea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valoarea</a:t>
            </a:r>
            <a:r>
              <a:rPr lang="en-US" dirty="0"/>
              <a:t> din </a:t>
            </a:r>
            <a:r>
              <a:rPr lang="en-US" dirty="0" err="1"/>
              <a:t>spatele</a:t>
            </a:r>
            <a:r>
              <a:rPr lang="en-US" dirty="0"/>
              <a:t> </a:t>
            </a:r>
            <a:r>
              <a:rPr lang="en-US" dirty="0" err="1"/>
              <a:t>prețului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→ </a:t>
            </a:r>
            <a:r>
              <a:rPr lang="en-US" dirty="0" err="1"/>
              <a:t>Aliniază</a:t>
            </a:r>
            <a:r>
              <a:rPr lang="en-US" dirty="0"/>
              <a:t> </a:t>
            </a:r>
            <a:r>
              <a:rPr lang="en-US" dirty="0" err="1"/>
              <a:t>mesajul</a:t>
            </a:r>
            <a:r>
              <a:rPr lang="en-US" dirty="0"/>
              <a:t> cu </a:t>
            </a:r>
            <a:r>
              <a:rPr lang="en-US" dirty="0" err="1"/>
              <a:t>poziționarea</a:t>
            </a:r>
            <a:r>
              <a:rPr lang="en-US" dirty="0"/>
              <a:t> de brand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strategia</a:t>
            </a:r>
            <a:r>
              <a:rPr lang="en-US" dirty="0"/>
              <a:t> </a:t>
            </a:r>
            <a:r>
              <a:rPr lang="en-US" dirty="0" err="1"/>
              <a:t>comercială</a:t>
            </a:r>
            <a:r>
              <a:rPr lang="en-US" dirty="0"/>
              <a:t>.</a:t>
            </a:r>
          </a:p>
        </p:txBody>
      </p:sp>
      <p:pic>
        <p:nvPicPr>
          <p:cNvPr id="5" name="Picture 8">
            <a:extLst>
              <a:ext uri="{FF2B5EF4-FFF2-40B4-BE49-F238E27FC236}">
                <a16:creationId xmlns:a16="http://schemas.microsoft.com/office/drawing/2014/main" id="{C29CF632-888A-B351-F744-84E2CC61BD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6356350"/>
            <a:ext cx="15049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1E495DB-4709-7134-91EE-0919A2619687}"/>
              </a:ext>
            </a:extLst>
          </p:cNvPr>
          <p:cNvSpPr/>
          <p:nvPr/>
        </p:nvSpPr>
        <p:spPr>
          <a:xfrm>
            <a:off x="3266304" y="3799703"/>
            <a:ext cx="2706129" cy="283587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RO" sz="3200" dirty="0"/>
              <a:t>VALOREA DE REFERINTA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A68B49-042A-8D05-13AD-665ACEE69217}"/>
              </a:ext>
            </a:extLst>
          </p:cNvPr>
          <p:cNvSpPr/>
          <p:nvPr/>
        </p:nvSpPr>
        <p:spPr>
          <a:xfrm>
            <a:off x="3266304" y="963828"/>
            <a:ext cx="2706129" cy="2835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RO" sz="2800" dirty="0"/>
              <a:t>DIFERENTIALUL DE VALOARE (POZITIV)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65BBA9-30C3-3BC5-F23F-87DDEE1ACF7E}"/>
              </a:ext>
            </a:extLst>
          </p:cNvPr>
          <p:cNvSpPr/>
          <p:nvPr/>
        </p:nvSpPr>
        <p:spPr>
          <a:xfrm>
            <a:off x="5972433" y="963829"/>
            <a:ext cx="2706129" cy="149516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RO" sz="2800" dirty="0"/>
              <a:t>DIFERENTIALUL DE VALOARE (NEGATIV)</a:t>
            </a:r>
          </a:p>
        </p:txBody>
      </p:sp>
      <p:sp>
        <p:nvSpPr>
          <p:cNvPr id="8" name="Down Arrow 7">
            <a:extLst>
              <a:ext uri="{FF2B5EF4-FFF2-40B4-BE49-F238E27FC236}">
                <a16:creationId xmlns:a16="http://schemas.microsoft.com/office/drawing/2014/main" id="{82839610-8AE7-BB8B-E385-861DFF7853BE}"/>
              </a:ext>
            </a:extLst>
          </p:cNvPr>
          <p:cNvSpPr/>
          <p:nvPr/>
        </p:nvSpPr>
        <p:spPr>
          <a:xfrm>
            <a:off x="7245179" y="5229200"/>
            <a:ext cx="729049" cy="1406379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O"/>
          </a:p>
        </p:txBody>
      </p:sp>
      <p:sp>
        <p:nvSpPr>
          <p:cNvPr id="9" name="Up Arrow 8">
            <a:extLst>
              <a:ext uri="{FF2B5EF4-FFF2-40B4-BE49-F238E27FC236}">
                <a16:creationId xmlns:a16="http://schemas.microsoft.com/office/drawing/2014/main" id="{2EB156EA-655A-15B9-E45D-0E5DA96132B2}"/>
              </a:ext>
            </a:extLst>
          </p:cNvPr>
          <p:cNvSpPr/>
          <p:nvPr/>
        </p:nvSpPr>
        <p:spPr>
          <a:xfrm>
            <a:off x="7232821" y="2458995"/>
            <a:ext cx="741406" cy="1495167"/>
          </a:xfrm>
          <a:prstGeom prst="upArrow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O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453667B-DE3A-E987-3257-93D2E875B57E}"/>
              </a:ext>
            </a:extLst>
          </p:cNvPr>
          <p:cNvSpPr txBox="1"/>
          <p:nvPr/>
        </p:nvSpPr>
        <p:spPr>
          <a:xfrm>
            <a:off x="6219569" y="4279158"/>
            <a:ext cx="27061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RO" b="1" dirty="0">
                <a:solidFill>
                  <a:srgbClr val="0070C0"/>
                </a:solidFill>
              </a:rPr>
              <a:t>VALOAREA ECONOMICA TOTALA</a:t>
            </a:r>
          </a:p>
          <a:p>
            <a:endParaRPr lang="en-RO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BF4BFB-7E8B-BB34-7BDB-610BB8E72705}"/>
              </a:ext>
            </a:extLst>
          </p:cNvPr>
          <p:cNvSpPr txBox="1"/>
          <p:nvPr/>
        </p:nvSpPr>
        <p:spPr>
          <a:xfrm>
            <a:off x="1734065" y="-126318"/>
            <a:ext cx="782778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003366"/>
                </a:solidFill>
              </a:defRPr>
            </a:pPr>
            <a:r>
              <a:rPr lang="ro-RO" sz="3600" dirty="0"/>
              <a:t>ESTIMAREA VALORII ECONOMICE</a:t>
            </a:r>
            <a:endParaRPr sz="3600" dirty="0"/>
          </a:p>
        </p:txBody>
      </p:sp>
      <p:pic>
        <p:nvPicPr>
          <p:cNvPr id="2" name="Picture 8">
            <a:extLst>
              <a:ext uri="{FF2B5EF4-FFF2-40B4-BE49-F238E27FC236}">
                <a16:creationId xmlns:a16="http://schemas.microsoft.com/office/drawing/2014/main" id="{AEC47FF2-84B0-B77D-735A-02D13CB90B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6356350"/>
            <a:ext cx="15049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3143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96422A7-E32E-6CF0-2850-D66C842D5E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09638" y="484188"/>
            <a:ext cx="10515600" cy="649287"/>
          </a:xfrm>
        </p:spPr>
        <p:txBody>
          <a:bodyPr/>
          <a:lstStyle/>
          <a:p>
            <a:pPr>
              <a:defRPr/>
            </a:pPr>
            <a:r>
              <a:rPr lang="en-RO" dirty="0"/>
              <a:t>Scade cererea cu 20%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99958B-F937-F519-EC87-3341D76792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09638" y="1203325"/>
            <a:ext cx="10515600" cy="414338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RO" dirty="0"/>
              <a:t>Ce decizie iei?</a:t>
            </a:r>
          </a:p>
        </p:txBody>
      </p:sp>
      <p:sp>
        <p:nvSpPr>
          <p:cNvPr id="30723" name="Slide Number Placeholder 3">
            <a:extLst>
              <a:ext uri="{FF2B5EF4-FFF2-40B4-BE49-F238E27FC236}">
                <a16:creationId xmlns:a16="http://schemas.microsoft.com/office/drawing/2014/main" id="{D08635E3-129A-61F7-4265-D87492FDEC0B}"/>
              </a:ext>
            </a:extLst>
          </p:cNvPr>
          <p:cNvSpPr>
            <a:spLocks noGrp="1" noChangeArrowheads="1"/>
          </p:cNvSpPr>
          <p:nvPr>
            <p:ph type="sldNum" sz="quarter" idx="18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FC838F54-4227-DB41-A007-ED6E25A9C7D0}" type="slidenum">
              <a:rPr lang="en-GB" altLang="en-RO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12</a:t>
            </a:fld>
            <a:endParaRPr lang="en-GB" altLang="en-RO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30724" name="TextBox 4">
            <a:extLst>
              <a:ext uri="{FF2B5EF4-FFF2-40B4-BE49-F238E27FC236}">
                <a16:creationId xmlns:a16="http://schemas.microsoft.com/office/drawing/2014/main" id="{27B8EFA9-3D7D-D8E0-7FAB-43667AB1D4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638" y="2205038"/>
            <a:ext cx="361632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RO" altLang="en-RO" sz="1800">
                <a:latin typeface="Arial" panose="020B0604020202020204" pitchFamily="34" charset="0"/>
              </a:rPr>
              <a:t>1 mil x 100 $ = 100 mil $ vanzari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RO" altLang="en-RO" sz="1800">
                <a:latin typeface="Arial" panose="020B0604020202020204" pitchFamily="34" charset="0"/>
              </a:rPr>
              <a:t>Costuri variabile (COGS) = 60 mil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RO" altLang="en-RO" sz="1800">
                <a:latin typeface="Arial" panose="020B0604020202020204" pitchFamily="34" charset="0"/>
              </a:rPr>
              <a:t>Costuri fixe = 30 mil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RO" altLang="en-RO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RO" altLang="en-RO" sz="1800" b="1">
                <a:solidFill>
                  <a:srgbClr val="7030A0"/>
                </a:solidFill>
                <a:latin typeface="Arial" panose="020B0604020202020204" pitchFamily="34" charset="0"/>
              </a:rPr>
              <a:t>PROFIT = 10 mil </a:t>
            </a:r>
          </a:p>
        </p:txBody>
      </p:sp>
      <p:sp>
        <p:nvSpPr>
          <p:cNvPr id="30725" name="TextBox 5">
            <a:extLst>
              <a:ext uri="{FF2B5EF4-FFF2-40B4-BE49-F238E27FC236}">
                <a16:creationId xmlns:a16="http://schemas.microsoft.com/office/drawing/2014/main" id="{8BE263E9-8F67-41E6-FDD8-10889C6BBE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9600" y="2205038"/>
            <a:ext cx="361632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RO" altLang="en-RO" sz="1800">
                <a:latin typeface="Arial" panose="020B0604020202020204" pitchFamily="34" charset="0"/>
              </a:rPr>
              <a:t>0,8 mil x 100 $ = 80 mil $ vanzari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RO" altLang="en-RO" sz="1800">
                <a:latin typeface="Arial" panose="020B0604020202020204" pitchFamily="34" charset="0"/>
              </a:rPr>
              <a:t>Costuri variabile (COGS) = 48 mil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RO" altLang="en-RO" sz="1800">
                <a:latin typeface="Arial" panose="020B0604020202020204" pitchFamily="34" charset="0"/>
              </a:rPr>
              <a:t>Costuri fixe = 30 mil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RO" altLang="en-RO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RO" altLang="en-RO" sz="1800" b="1">
                <a:solidFill>
                  <a:srgbClr val="00B050"/>
                </a:solidFill>
                <a:latin typeface="Arial" panose="020B0604020202020204" pitchFamily="34" charset="0"/>
              </a:rPr>
              <a:t>PROFIT = 2 mil </a:t>
            </a:r>
          </a:p>
        </p:txBody>
      </p:sp>
      <p:sp>
        <p:nvSpPr>
          <p:cNvPr id="30726" name="TextBox 6">
            <a:extLst>
              <a:ext uri="{FF2B5EF4-FFF2-40B4-BE49-F238E27FC236}">
                <a16:creationId xmlns:a16="http://schemas.microsoft.com/office/drawing/2014/main" id="{8B7ADA0E-F1F8-3A8B-0082-8DB06EB9A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9888" y="1952625"/>
            <a:ext cx="914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RO" altLang="en-RO" sz="1800" b="1">
                <a:solidFill>
                  <a:srgbClr val="FF0000"/>
                </a:solidFill>
                <a:latin typeface="Arial" panose="020B0604020202020204" pitchFamily="34" charset="0"/>
              </a:rPr>
              <a:t>- 20 % </a:t>
            </a:r>
          </a:p>
        </p:txBody>
      </p:sp>
      <p:sp>
        <p:nvSpPr>
          <p:cNvPr id="30727" name="TextBox 7">
            <a:extLst>
              <a:ext uri="{FF2B5EF4-FFF2-40B4-BE49-F238E27FC236}">
                <a16:creationId xmlns:a16="http://schemas.microsoft.com/office/drawing/2014/main" id="{55B176A7-3FE6-93E9-F515-EC5158137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4525" y="4176713"/>
            <a:ext cx="3808413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RO" altLang="en-RO" sz="1800">
                <a:latin typeface="Arial" panose="020B0604020202020204" pitchFamily="34" charset="0"/>
              </a:rPr>
              <a:t>0,8 mil x 90 $ = 72 mil $ vanzari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RO" altLang="en-RO" sz="1800">
                <a:latin typeface="Arial" panose="020B0604020202020204" pitchFamily="34" charset="0"/>
              </a:rPr>
              <a:t>Costuri variabile (COGS) = 43,2 mil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RO" altLang="en-RO" sz="1800">
                <a:latin typeface="Arial" panose="020B0604020202020204" pitchFamily="34" charset="0"/>
              </a:rPr>
              <a:t>Costuri fixe = 30 mil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RO" altLang="en-RO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RO" altLang="en-RO" sz="1800" b="1">
                <a:solidFill>
                  <a:srgbClr val="FF0000"/>
                </a:solidFill>
                <a:latin typeface="Arial" panose="020B0604020202020204" pitchFamily="34" charset="0"/>
              </a:rPr>
              <a:t>PROFIT = -1,2 mil </a:t>
            </a:r>
          </a:p>
        </p:txBody>
      </p:sp>
      <p:pic>
        <p:nvPicPr>
          <p:cNvPr id="4" name="Picture 8">
            <a:extLst>
              <a:ext uri="{FF2B5EF4-FFF2-40B4-BE49-F238E27FC236}">
                <a16:creationId xmlns:a16="http://schemas.microsoft.com/office/drawing/2014/main" id="{33F7CC55-6ABC-69AE-BC1A-A442D7F447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6356350"/>
            <a:ext cx="15049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A742CE-DC31-0627-44B7-8F13B5D1535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09638" y="484188"/>
            <a:ext cx="10515600" cy="649287"/>
          </a:xfrm>
        </p:spPr>
        <p:txBody>
          <a:bodyPr/>
          <a:lstStyle/>
          <a:p>
            <a:pPr>
              <a:defRPr/>
            </a:pPr>
            <a:r>
              <a:rPr lang="ro-RO" b="1" dirty="0">
                <a:latin typeface="Tungsten Book" pitchFamily="2" charset="0"/>
              </a:rPr>
              <a:t>Cele 4 strategii de preț</a:t>
            </a:r>
          </a:p>
        </p:txBody>
      </p:sp>
      <p:sp>
        <p:nvSpPr>
          <p:cNvPr id="31746" name="Text Placeholder 2">
            <a:extLst>
              <a:ext uri="{FF2B5EF4-FFF2-40B4-BE49-F238E27FC236}">
                <a16:creationId xmlns:a16="http://schemas.microsoft.com/office/drawing/2014/main" id="{FB1C5D00-6DAC-11F5-A37A-33CB3E12553D}"/>
              </a:ext>
            </a:extLst>
          </p:cNvPr>
          <p:cNvSpPr>
            <a:spLocks noGrp="1" noChangeArrowheads="1"/>
          </p:cNvSpPr>
          <p:nvPr>
            <p:ph type="body" sz="quarter" idx="15"/>
          </p:nvPr>
        </p:nvSpPr>
        <p:spPr>
          <a:xfrm>
            <a:off x="909638" y="1203325"/>
            <a:ext cx="10515600" cy="41433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o-RO" altLang="ro-RO">
                <a:solidFill>
                  <a:srgbClr val="595959"/>
                </a:solidFill>
                <a:latin typeface="Tungsten Book" pitchFamily="2" charset="0"/>
              </a:rPr>
              <a:t>Inovație și focus</a:t>
            </a:r>
          </a:p>
        </p:txBody>
      </p:sp>
      <p:sp>
        <p:nvSpPr>
          <p:cNvPr id="31747" name="Slide Number Placeholder 3">
            <a:extLst>
              <a:ext uri="{FF2B5EF4-FFF2-40B4-BE49-F238E27FC236}">
                <a16:creationId xmlns:a16="http://schemas.microsoft.com/office/drawing/2014/main" id="{96DDB1F4-A6B1-C52D-E938-8B8A64B3F4D5}"/>
              </a:ext>
            </a:extLst>
          </p:cNvPr>
          <p:cNvSpPr>
            <a:spLocks noGrp="1" noChangeArrowheads="1"/>
          </p:cNvSpPr>
          <p:nvPr>
            <p:ph type="sldNum" sz="quarter" idx="18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1F013150-D982-7C4C-8BA7-9363F43E738F}" type="slidenum">
              <a:rPr lang="en-GB" altLang="en-RO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13</a:t>
            </a:fld>
            <a:endParaRPr lang="en-GB" altLang="en-RO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E2D583-A336-77A0-3A24-FB1F9CEC608E}"/>
              </a:ext>
            </a:extLst>
          </p:cNvPr>
          <p:cNvSpPr txBox="1"/>
          <p:nvPr/>
        </p:nvSpPr>
        <p:spPr>
          <a:xfrm>
            <a:off x="1820863" y="2190750"/>
            <a:ext cx="3959225" cy="17541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ro-RO" altLang="en-RO" b="1"/>
              <a:t>CÂȘTIGĂTORII DE MARJĂ</a:t>
            </a:r>
          </a:p>
          <a:p>
            <a:pPr>
              <a:defRPr/>
            </a:pPr>
            <a:endParaRPr lang="ro-RO" altLang="en-RO" b="1"/>
          </a:p>
          <a:p>
            <a:pPr>
              <a:buFontTx/>
              <a:buChar char="-"/>
              <a:defRPr/>
            </a:pPr>
            <a:r>
              <a:rPr lang="ro-RO" altLang="en-RO"/>
              <a:t>Oferă valoare adăugată</a:t>
            </a:r>
          </a:p>
          <a:p>
            <a:pPr>
              <a:buFontTx/>
              <a:buChar char="-"/>
              <a:defRPr/>
            </a:pPr>
            <a:r>
              <a:rPr lang="ro-RO" altLang="en-RO"/>
              <a:t>Prețuri diferențiate pe segmente</a:t>
            </a:r>
          </a:p>
          <a:p>
            <a:pPr>
              <a:buFontTx/>
              <a:buChar char="-"/>
              <a:defRPr/>
            </a:pPr>
            <a:r>
              <a:rPr lang="ro-RO" altLang="en-RO"/>
              <a:t>Linii de produse diferențiate</a:t>
            </a:r>
          </a:p>
          <a:p>
            <a:pPr>
              <a:buFontTx/>
              <a:buChar char="-"/>
              <a:defRPr/>
            </a:pPr>
            <a:endParaRPr lang="ro-RO" altLang="en-RO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78E304-D276-8FEF-7793-895FEA222E8D}"/>
              </a:ext>
            </a:extLst>
          </p:cNvPr>
          <p:cNvSpPr txBox="1"/>
          <p:nvPr/>
        </p:nvSpPr>
        <p:spPr>
          <a:xfrm>
            <a:off x="6065838" y="2216150"/>
            <a:ext cx="3959225" cy="17541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ro-RO" altLang="en-RO" b="1"/>
              <a:t>DISTRUGĂTORII DE PREȚ</a:t>
            </a:r>
          </a:p>
          <a:p>
            <a:pPr>
              <a:buFontTx/>
              <a:buChar char="-"/>
              <a:defRPr/>
            </a:pPr>
            <a:r>
              <a:rPr lang="ro-RO" altLang="en-RO"/>
              <a:t>Redefinesc structura de preturi</a:t>
            </a:r>
          </a:p>
          <a:p>
            <a:pPr>
              <a:buFontTx/>
              <a:buChar char="-"/>
              <a:defRPr/>
            </a:pPr>
            <a:r>
              <a:rPr lang="ro-RO" altLang="en-RO"/>
              <a:t>Impart profitul cu clienții</a:t>
            </a:r>
          </a:p>
          <a:p>
            <a:pPr>
              <a:buFontTx/>
              <a:buChar char="-"/>
              <a:defRPr/>
            </a:pPr>
            <a:r>
              <a:rPr lang="ro-RO" altLang="en-RO"/>
              <a:t>Tehnologii inovative pentru a crea plusvaloare</a:t>
            </a:r>
          </a:p>
          <a:p>
            <a:pPr>
              <a:defRPr/>
            </a:pPr>
            <a:endParaRPr lang="ro-RO" altLang="en-RO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BC0F76-5575-5906-4B6C-8A2140656C77}"/>
              </a:ext>
            </a:extLst>
          </p:cNvPr>
          <p:cNvSpPr txBox="1"/>
          <p:nvPr/>
        </p:nvSpPr>
        <p:spPr>
          <a:xfrm>
            <a:off x="6065838" y="4221163"/>
            <a:ext cx="3959225" cy="17541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ro-RO" altLang="en-RO" b="1"/>
              <a:t>PIONIERII PREȚULUI</a:t>
            </a:r>
          </a:p>
          <a:p>
            <a:pPr>
              <a:defRPr/>
            </a:pPr>
            <a:endParaRPr lang="ro-RO" altLang="en-RO" b="1"/>
          </a:p>
          <a:p>
            <a:pPr>
              <a:buFontTx/>
              <a:buChar char="-"/>
              <a:defRPr/>
            </a:pPr>
            <a:r>
              <a:rPr lang="ro-RO" altLang="en-RO"/>
              <a:t>Facturează pe rezultate</a:t>
            </a:r>
          </a:p>
          <a:p>
            <a:pPr>
              <a:buFontTx/>
              <a:buChar char="-"/>
              <a:defRPr/>
            </a:pPr>
            <a:r>
              <a:rPr lang="ro-RO" altLang="en-RO"/>
              <a:t>Prețuri flexibile – clientul alege</a:t>
            </a:r>
          </a:p>
          <a:p>
            <a:pPr>
              <a:buFontTx/>
              <a:buChar char="-"/>
              <a:defRPr/>
            </a:pPr>
            <a:r>
              <a:rPr lang="ro-RO" altLang="en-RO"/>
              <a:t>Mix între gratuități și elemente plătite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058EE4B-89A7-1F99-6CCC-87687A7C628D}"/>
              </a:ext>
            </a:extLst>
          </p:cNvPr>
          <p:cNvSpPr txBox="1"/>
          <p:nvPr/>
        </p:nvSpPr>
        <p:spPr>
          <a:xfrm>
            <a:off x="1833563" y="4221163"/>
            <a:ext cx="3960812" cy="17541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ro-RO" altLang="en-RO" b="1"/>
              <a:t>GENERATORII DE VENIT</a:t>
            </a:r>
          </a:p>
          <a:p>
            <a:pPr>
              <a:defRPr/>
            </a:pPr>
            <a:endParaRPr lang="ro-RO" altLang="en-RO" b="1"/>
          </a:p>
          <a:p>
            <a:pPr>
              <a:buFontTx/>
              <a:buChar char="-"/>
              <a:defRPr/>
            </a:pPr>
            <a:r>
              <a:rPr lang="ro-RO" altLang="en-RO"/>
              <a:t>Cresc LVC </a:t>
            </a:r>
          </a:p>
          <a:p>
            <a:pPr>
              <a:buFontTx/>
              <a:buChar char="-"/>
              <a:defRPr/>
            </a:pPr>
            <a:r>
              <a:rPr lang="ro-RO" altLang="en-RO"/>
              <a:t>Oferă pachete pentru creșterea venitului pe client</a:t>
            </a:r>
          </a:p>
          <a:p>
            <a:pPr>
              <a:buFontTx/>
              <a:buChar char="-"/>
              <a:defRPr/>
            </a:pPr>
            <a:r>
              <a:rPr lang="ro-RO" altLang="en-RO"/>
              <a:t>Modelul ”freemium” </a:t>
            </a:r>
          </a:p>
        </p:txBody>
      </p:sp>
      <p:sp>
        <p:nvSpPr>
          <p:cNvPr id="31752" name="TextBox 9">
            <a:extLst>
              <a:ext uri="{FF2B5EF4-FFF2-40B4-BE49-F238E27FC236}">
                <a16:creationId xmlns:a16="http://schemas.microsoft.com/office/drawing/2014/main" id="{3233E480-1F37-5D73-5598-F0341210A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88" y="2573338"/>
            <a:ext cx="6969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o-RO" altLang="ro-RO" sz="4000">
                <a:latin typeface="Arial" panose="020B0604020202020204" pitchFamily="34" charset="0"/>
              </a:rPr>
              <a:t>💰</a:t>
            </a:r>
          </a:p>
        </p:txBody>
      </p:sp>
      <p:sp>
        <p:nvSpPr>
          <p:cNvPr id="31753" name="TextBox 10">
            <a:extLst>
              <a:ext uri="{FF2B5EF4-FFF2-40B4-BE49-F238E27FC236}">
                <a16:creationId xmlns:a16="http://schemas.microsoft.com/office/drawing/2014/main" id="{40382323-D192-51D0-1158-075317F78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0013" y="6059488"/>
            <a:ext cx="1389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o-RO" altLang="ro-RO" sz="1800" i="1">
                <a:latin typeface="Arial" panose="020B0604020202020204" pitchFamily="34" charset="0"/>
              </a:rPr>
              <a:t>Incremental</a:t>
            </a:r>
          </a:p>
        </p:txBody>
      </p:sp>
      <p:sp>
        <p:nvSpPr>
          <p:cNvPr id="31754" name="TextBox 12">
            <a:extLst>
              <a:ext uri="{FF2B5EF4-FFF2-40B4-BE49-F238E27FC236}">
                <a16:creationId xmlns:a16="http://schemas.microsoft.com/office/drawing/2014/main" id="{FCA6537F-B196-5CEC-C423-7ED85E014F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6059488"/>
            <a:ext cx="954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o-RO" altLang="ro-RO" sz="1800" i="1">
                <a:latin typeface="Arial" panose="020B0604020202020204" pitchFamily="34" charset="0"/>
              </a:rPr>
              <a:t>Radical</a:t>
            </a:r>
          </a:p>
        </p:txBody>
      </p:sp>
      <p:sp>
        <p:nvSpPr>
          <p:cNvPr id="31755" name="TextBox 13">
            <a:extLst>
              <a:ext uri="{FF2B5EF4-FFF2-40B4-BE49-F238E27FC236}">
                <a16:creationId xmlns:a16="http://schemas.microsoft.com/office/drawing/2014/main" id="{50DEA32D-61E3-CEDF-9A98-B3FB6BCBD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788" y="5145088"/>
            <a:ext cx="6461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o-RO" altLang="ro-RO" sz="3600">
                <a:latin typeface="Arial" panose="020B0604020202020204" pitchFamily="34" charset="0"/>
              </a:rPr>
              <a:t>🛍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5101885-61F4-7B30-5E5A-F5E11555A6D1}"/>
              </a:ext>
            </a:extLst>
          </p:cNvPr>
          <p:cNvSpPr txBox="1"/>
          <p:nvPr/>
        </p:nvSpPr>
        <p:spPr>
          <a:xfrm rot="16200000">
            <a:off x="477044" y="2734469"/>
            <a:ext cx="2032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o-RO" dirty="0">
                <a:solidFill>
                  <a:schemeClr val="accent5">
                    <a:lumMod val="75000"/>
                  </a:schemeClr>
                </a:solidFill>
              </a:rPr>
              <a:t>Creștere de marja</a:t>
            </a:r>
          </a:p>
        </p:txBody>
      </p:sp>
      <p:sp>
        <p:nvSpPr>
          <p:cNvPr id="31757" name="TextBox 15">
            <a:extLst>
              <a:ext uri="{FF2B5EF4-FFF2-40B4-BE49-F238E27FC236}">
                <a16:creationId xmlns:a16="http://schemas.microsoft.com/office/drawing/2014/main" id="{07C76248-838B-DE7E-EA07-2E9D981E487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69094" y="4960144"/>
            <a:ext cx="21971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o-RO" altLang="en-RO" sz="1800">
                <a:solidFill>
                  <a:srgbClr val="548235"/>
                </a:solidFill>
                <a:latin typeface="Arial" panose="020B0604020202020204" pitchFamily="34" charset="0"/>
              </a:rPr>
              <a:t>Creștere de vânzări</a:t>
            </a:r>
          </a:p>
        </p:txBody>
      </p:sp>
      <p:pic>
        <p:nvPicPr>
          <p:cNvPr id="31758" name="Picture 8">
            <a:extLst>
              <a:ext uri="{FF2B5EF4-FFF2-40B4-BE49-F238E27FC236}">
                <a16:creationId xmlns:a16="http://schemas.microsoft.com/office/drawing/2014/main" id="{A029646B-689B-D556-FA54-415E209EFF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6356350"/>
            <a:ext cx="15049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2B0FF7C-33C0-0EE7-7AE8-0337B182EE6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09638" y="484188"/>
            <a:ext cx="10515600" cy="649287"/>
          </a:xfrm>
        </p:spPr>
        <p:txBody>
          <a:bodyPr/>
          <a:lstStyle/>
          <a:p>
            <a:pPr>
              <a:defRPr/>
            </a:pPr>
            <a:r>
              <a:rPr lang="en-US" b="1" dirty="0"/>
              <a:t>EFECTUL DE BUMERANG</a:t>
            </a:r>
          </a:p>
        </p:txBody>
      </p:sp>
      <p:sp>
        <p:nvSpPr>
          <p:cNvPr id="32770" name="Text Placeholder 2">
            <a:extLst>
              <a:ext uri="{FF2B5EF4-FFF2-40B4-BE49-F238E27FC236}">
                <a16:creationId xmlns:a16="http://schemas.microsoft.com/office/drawing/2014/main" id="{FF914A03-8BE0-5C4F-B20D-03D80D4F97A2}"/>
              </a:ext>
            </a:extLst>
          </p:cNvPr>
          <p:cNvSpPr>
            <a:spLocks noGrp="1" noChangeArrowheads="1"/>
          </p:cNvSpPr>
          <p:nvPr>
            <p:ph type="body" sz="quarter" idx="15"/>
          </p:nvPr>
        </p:nvSpPr>
        <p:spPr>
          <a:xfrm>
            <a:off x="909638" y="1203325"/>
            <a:ext cx="10515600" cy="41433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ro-RO">
                <a:solidFill>
                  <a:srgbClr val="595959"/>
                </a:solidFill>
              </a:rPr>
              <a:t>PREȚUL DEVINE DUSMANUL TĂU</a:t>
            </a:r>
          </a:p>
        </p:txBody>
      </p:sp>
      <p:sp>
        <p:nvSpPr>
          <p:cNvPr id="32771" name="TextBox 3">
            <a:extLst>
              <a:ext uri="{FF2B5EF4-FFF2-40B4-BE49-F238E27FC236}">
                <a16:creationId xmlns:a16="http://schemas.microsoft.com/office/drawing/2014/main" id="{0B17B864-0149-A514-2BDA-5C07DED8C1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" y="1994833"/>
            <a:ext cx="11809139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o-RO" b="1" dirty="0">
                <a:solidFill>
                  <a:srgbClr val="0070C0"/>
                </a:solidFill>
                <a:latin typeface="Tungsten Book" pitchFamily="2" charset="0"/>
              </a:rPr>
              <a:t>PASUL 1. </a:t>
            </a:r>
            <a:r>
              <a:rPr lang="en-US" altLang="ro-RO" dirty="0">
                <a:latin typeface="Tungsten Book" pitchFamily="2" charset="0"/>
              </a:rPr>
              <a:t>INTRI CU UN PREȚ MAI MIC DECÂT CONCURENȚA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ro-RO" dirty="0">
              <a:latin typeface="Tungsten Book" pitchFamily="2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o-RO" b="1" dirty="0">
                <a:solidFill>
                  <a:srgbClr val="0070C0"/>
                </a:solidFill>
                <a:latin typeface="Tungsten Book" pitchFamily="2" charset="0"/>
              </a:rPr>
              <a:t>PASUL 2. </a:t>
            </a:r>
            <a:r>
              <a:rPr lang="en-US" altLang="ro-RO" dirty="0">
                <a:latin typeface="Tungsten Book" pitchFamily="2" charset="0"/>
              </a:rPr>
              <a:t>BULVERSEZI CLIENȚII DAR EI PAR SĂ SE BUCURE. VINZI!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ro-RO" dirty="0">
              <a:latin typeface="Tungsten Book" pitchFamily="2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o-RO" b="1" dirty="0">
                <a:solidFill>
                  <a:srgbClr val="0070C0"/>
                </a:solidFill>
                <a:latin typeface="Tungsten Book" pitchFamily="2" charset="0"/>
              </a:rPr>
              <a:t>PASUL 3. </a:t>
            </a:r>
            <a:r>
              <a:rPr lang="en-US" altLang="ro-RO" dirty="0">
                <a:latin typeface="Tungsten Book" pitchFamily="2" charset="0"/>
              </a:rPr>
              <a:t>CONCURENȚA REDUCE PREȚUL SĂ-ȚI DEA O LECȚIE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ro-RO" dirty="0">
              <a:latin typeface="Tungsten Book" pitchFamily="2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o-RO" b="1" dirty="0">
                <a:solidFill>
                  <a:srgbClr val="0070C0"/>
                </a:solidFill>
                <a:latin typeface="Tungsten Book" pitchFamily="2" charset="0"/>
              </a:rPr>
              <a:t>PASUL 4. </a:t>
            </a:r>
            <a:r>
              <a:rPr lang="en-US" altLang="ro-RO" dirty="0">
                <a:latin typeface="Tungsten Book" pitchFamily="2" charset="0"/>
              </a:rPr>
              <a:t>CLIENȚII TĂI PLEACĂ LA CONCURENȚĂ PENTRU CĂ ”DINCOLO ESTE MAI IEFTIN”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ro-RO" b="1" dirty="0">
              <a:solidFill>
                <a:srgbClr val="0070C0"/>
              </a:solidFill>
              <a:latin typeface="Tungsten Book" pitchFamily="2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o-RO" b="1" dirty="0">
                <a:solidFill>
                  <a:srgbClr val="0070C0"/>
                </a:solidFill>
                <a:latin typeface="Tungsten Book" pitchFamily="2" charset="0"/>
              </a:rPr>
              <a:t>PASUL 5. </a:t>
            </a:r>
            <a:r>
              <a:rPr lang="en-US" altLang="ro-RO" dirty="0">
                <a:latin typeface="Tungsten Book" pitchFamily="2" charset="0"/>
              </a:rPr>
              <a:t>REDUCI PREȚUL SUB CONCURENȚĂ CA SĂ ÎȚI RECAPEȚI CLIENȚII…..</a:t>
            </a:r>
          </a:p>
        </p:txBody>
      </p:sp>
      <p:pic>
        <p:nvPicPr>
          <p:cNvPr id="32772" name="Picture 5">
            <a:extLst>
              <a:ext uri="{FF2B5EF4-FFF2-40B4-BE49-F238E27FC236}">
                <a16:creationId xmlns:a16="http://schemas.microsoft.com/office/drawing/2014/main" id="{F62FF7F9-840F-9DF8-42FE-28A293977D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25" y="6396038"/>
            <a:ext cx="1504950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F6AF045-F7B0-5A13-61D9-0612902ACE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09638" y="484188"/>
            <a:ext cx="10515600" cy="649287"/>
          </a:xfrm>
        </p:spPr>
        <p:txBody>
          <a:bodyPr/>
          <a:lstStyle/>
          <a:p>
            <a:pPr>
              <a:defRPr/>
            </a:pPr>
            <a:r>
              <a:rPr lang="ro-RO" b="1" dirty="0">
                <a:latin typeface="Tungsten Book" pitchFamily="2" charset="0"/>
              </a:rPr>
              <a:t>NOI AVEM CEL MAI BUN RAPORT...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95533B-89B2-87D7-1834-1C3D69C4111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09638" y="1203325"/>
            <a:ext cx="10515600" cy="414338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o-RO" dirty="0"/>
              <a:t>COMPARI MERE CU PERE?</a:t>
            </a:r>
          </a:p>
        </p:txBody>
      </p:sp>
      <p:sp>
        <p:nvSpPr>
          <p:cNvPr id="33795" name="Slide Number Placeholder 3">
            <a:extLst>
              <a:ext uri="{FF2B5EF4-FFF2-40B4-BE49-F238E27FC236}">
                <a16:creationId xmlns:a16="http://schemas.microsoft.com/office/drawing/2014/main" id="{840E9AFA-5CC6-068C-16CE-8F6B3310864F}"/>
              </a:ext>
            </a:extLst>
          </p:cNvPr>
          <p:cNvSpPr>
            <a:spLocks noGrp="1" noChangeArrowheads="1"/>
          </p:cNvSpPr>
          <p:nvPr>
            <p:ph type="sldNum" sz="quarter" idx="18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3DF48770-BF59-E343-A09D-E91D7504ABC5}" type="slidenum">
              <a:rPr lang="en-GB" altLang="en-RO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15</a:t>
            </a:fld>
            <a:endParaRPr lang="en-GB" altLang="en-RO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33796" name="TextBox 7">
            <a:extLst>
              <a:ext uri="{FF2B5EF4-FFF2-40B4-BE49-F238E27FC236}">
                <a16:creationId xmlns:a16="http://schemas.microsoft.com/office/drawing/2014/main" id="{5D1BF5E2-7AD6-8D11-0F42-A351785B0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13" y="2006600"/>
            <a:ext cx="11460162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o-RO" altLang="ro-RO">
                <a:latin typeface="Arial" panose="020B0604020202020204" pitchFamily="34" charset="0"/>
              </a:rPr>
              <a:t>Raportul PREȚ/CALITATE este o iluzie (valoare / emoție)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ro-RO" altLang="ro-RO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o-RO" altLang="ro-RO">
                <a:latin typeface="Arial" panose="020B0604020202020204" pitchFamily="34" charset="0"/>
              </a:rPr>
              <a:t>Calitatea este subiectivă și diferită de la client la client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ro-RO" altLang="ro-RO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o-RO" altLang="ro-RO">
                <a:latin typeface="Arial" panose="020B0604020202020204" pitchFamily="34" charset="0"/>
              </a:rPr>
              <a:t>Raportul corect este COST/BENEFICIU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ro-RO" altLang="ro-RO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o-RO" altLang="ro-RO">
                <a:latin typeface="Arial" panose="020B0604020202020204" pitchFamily="34" charset="0"/>
              </a:rPr>
              <a:t>Ce plătești ÎN PLUS și ce BENEFICIU (măsurabil) primești după asta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ro-RO" altLang="ro-RO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o-RO" altLang="ro-RO">
                <a:latin typeface="Arial" panose="020B0604020202020204" pitchFamily="34" charset="0"/>
              </a:rPr>
              <a:t>Identifică </a:t>
            </a:r>
            <a:r>
              <a:rPr lang="ro-RO" altLang="ro-RO" b="1">
                <a:latin typeface="Arial" panose="020B0604020202020204" pitchFamily="34" charset="0"/>
              </a:rPr>
              <a:t>ce beneficiu </a:t>
            </a:r>
            <a:r>
              <a:rPr lang="ro-RO" altLang="ro-RO">
                <a:latin typeface="Arial" panose="020B0604020202020204" pitchFamily="34" charset="0"/>
              </a:rPr>
              <a:t>activează cumpărarea pentru clientii tăi!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ro-RO" altLang="ro-RO" sz="1800">
              <a:latin typeface="Arial" panose="020B0604020202020204" pitchFamily="34" charset="0"/>
            </a:endParaRPr>
          </a:p>
        </p:txBody>
      </p:sp>
      <p:pic>
        <p:nvPicPr>
          <p:cNvPr id="33797" name="Picture 5">
            <a:extLst>
              <a:ext uri="{FF2B5EF4-FFF2-40B4-BE49-F238E27FC236}">
                <a16:creationId xmlns:a16="http://schemas.microsoft.com/office/drawing/2014/main" id="{0D4E4016-8783-9F15-810F-028E6A2F95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25" y="6396038"/>
            <a:ext cx="1504950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CF30F064-5D8D-4E4E-2B6A-EDFB291B27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19063"/>
            <a:ext cx="10515600" cy="1325562"/>
          </a:xfrm>
        </p:spPr>
        <p:txBody>
          <a:bodyPr/>
          <a:lstStyle/>
          <a:p>
            <a:r>
              <a:rPr lang="en-RO" altLang="en-RO" b="1"/>
              <a:t>Exemplul 1 – afacere de retail </a:t>
            </a:r>
          </a:p>
        </p:txBody>
      </p:sp>
      <p:sp>
        <p:nvSpPr>
          <p:cNvPr id="34818" name="Slide Number Placeholder 3">
            <a:extLst>
              <a:ext uri="{FF2B5EF4-FFF2-40B4-BE49-F238E27FC236}">
                <a16:creationId xmlns:a16="http://schemas.microsoft.com/office/drawing/2014/main" id="{73C5EB5D-E036-0516-F32F-E33B27E28A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FF9D63D5-6680-194A-845C-5095BA5C2F74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34819" name="Picture 5" descr="Graphical user interface, table&#10;&#10;Description automatically generated">
            <a:extLst>
              <a:ext uri="{FF2B5EF4-FFF2-40B4-BE49-F238E27FC236}">
                <a16:creationId xmlns:a16="http://schemas.microsoft.com/office/drawing/2014/main" id="{CD72CB96-6622-2129-4611-6BD3519549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8" y="1036638"/>
            <a:ext cx="10945812" cy="570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Picture 6">
            <a:extLst>
              <a:ext uri="{FF2B5EF4-FFF2-40B4-BE49-F238E27FC236}">
                <a16:creationId xmlns:a16="http://schemas.microsoft.com/office/drawing/2014/main" id="{5C1EBFA8-8F7D-D04E-90C1-97C865CF32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8775" y="6523038"/>
            <a:ext cx="1504950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0D06BC4D-1F47-DDF3-5BE5-C5DD8958E9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-4763"/>
            <a:ext cx="10515600" cy="1325563"/>
          </a:xfrm>
        </p:spPr>
        <p:txBody>
          <a:bodyPr/>
          <a:lstStyle/>
          <a:p>
            <a:r>
              <a:rPr lang="en-RO" altLang="en-RO" b="1"/>
              <a:t>Exemplul 2 – afacere de productie</a:t>
            </a:r>
          </a:p>
        </p:txBody>
      </p:sp>
      <p:sp>
        <p:nvSpPr>
          <p:cNvPr id="36866" name="Slide Number Placeholder 3">
            <a:extLst>
              <a:ext uri="{FF2B5EF4-FFF2-40B4-BE49-F238E27FC236}">
                <a16:creationId xmlns:a16="http://schemas.microsoft.com/office/drawing/2014/main" id="{C4D6C0F0-D421-E8E7-FDD3-038D973BD6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114E41AD-6E29-0347-9DAF-EE698F82D388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36867" name="Picture 5" descr="Graphical user interface, table&#10;&#10;Description automatically generated">
            <a:extLst>
              <a:ext uri="{FF2B5EF4-FFF2-40B4-BE49-F238E27FC236}">
                <a16:creationId xmlns:a16="http://schemas.microsoft.com/office/drawing/2014/main" id="{0A336948-9F30-BC6C-807B-E6C1B7D9EB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" y="1052513"/>
            <a:ext cx="10520363" cy="536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8" name="Picture 6">
            <a:extLst>
              <a:ext uri="{FF2B5EF4-FFF2-40B4-BE49-F238E27FC236}">
                <a16:creationId xmlns:a16="http://schemas.microsoft.com/office/drawing/2014/main" id="{3CF11006-B1CC-5CB3-0DCF-0B123D9D42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9425" y="6511925"/>
            <a:ext cx="15049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3A2ED00B-4BCF-F2F2-9436-49B5E43BA8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7938"/>
            <a:ext cx="10515600" cy="1044575"/>
          </a:xfrm>
        </p:spPr>
        <p:txBody>
          <a:bodyPr/>
          <a:lstStyle/>
          <a:p>
            <a:r>
              <a:rPr lang="en-RO" altLang="en-RO" b="1"/>
              <a:t>Exemplul 3 - afacere de servicii</a:t>
            </a:r>
          </a:p>
        </p:txBody>
      </p:sp>
      <p:sp>
        <p:nvSpPr>
          <p:cNvPr id="38914" name="Slide Number Placeholder 3">
            <a:extLst>
              <a:ext uri="{FF2B5EF4-FFF2-40B4-BE49-F238E27FC236}">
                <a16:creationId xmlns:a16="http://schemas.microsoft.com/office/drawing/2014/main" id="{3AA40465-800A-B8FC-C49A-43275E0835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3A0A7AC0-4785-6F4A-91F4-AAEB1F96C4E0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38915" name="Picture 5" descr="Table&#10;&#10;Description automatically generated">
            <a:extLst>
              <a:ext uri="{FF2B5EF4-FFF2-40B4-BE49-F238E27FC236}">
                <a16:creationId xmlns:a16="http://schemas.microsoft.com/office/drawing/2014/main" id="{D5552BBC-30F2-59BA-3DF0-5C69C00FB4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765175"/>
            <a:ext cx="10633075" cy="584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6" name="Picture 6">
            <a:extLst>
              <a:ext uri="{FF2B5EF4-FFF2-40B4-BE49-F238E27FC236}">
                <a16:creationId xmlns:a16="http://schemas.microsoft.com/office/drawing/2014/main" id="{8955E690-682C-04A5-4141-3EBA85E962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4175" y="6396038"/>
            <a:ext cx="1504950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04CDB-C69F-71E6-FAFF-A375EFCF9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166051"/>
            <a:ext cx="10515600" cy="1325563"/>
          </a:xfrm>
        </p:spPr>
        <p:txBody>
          <a:bodyPr/>
          <a:lstStyle/>
          <a:p>
            <a:pPr eaLnBrk="1" hangingPunct="1">
              <a:defRPr/>
            </a:pPr>
            <a:r>
              <a:rPr lang="ro-RO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CADOUL DE FINAL </a:t>
            </a:r>
          </a:p>
        </p:txBody>
      </p:sp>
      <p:sp>
        <p:nvSpPr>
          <p:cNvPr id="40962" name="Slide Number Placeholder 3">
            <a:extLst>
              <a:ext uri="{FF2B5EF4-FFF2-40B4-BE49-F238E27FC236}">
                <a16:creationId xmlns:a16="http://schemas.microsoft.com/office/drawing/2014/main" id="{112F3BA3-5192-3FF8-1D12-B545AC16E3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B2B42BEF-3376-CC4D-A7BB-CB500E64FA9E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40964" name="Picture 8">
            <a:extLst>
              <a:ext uri="{FF2B5EF4-FFF2-40B4-BE49-F238E27FC236}">
                <a16:creationId xmlns:a16="http://schemas.microsoft.com/office/drawing/2014/main" id="{0E07B0BE-510C-BA4A-79DB-26D2A18098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6356350"/>
            <a:ext cx="15049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5" name="Picture 4">
            <a:extLst>
              <a:ext uri="{FF2B5EF4-FFF2-40B4-BE49-F238E27FC236}">
                <a16:creationId xmlns:a16="http://schemas.microsoft.com/office/drawing/2014/main" id="{E651B8E2-DF87-B24E-3507-674540A0FA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350" y="1380824"/>
            <a:ext cx="7345114" cy="5164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B93E3-CB38-44ED-891B-B3917B97E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5175"/>
            <a:ext cx="11353800" cy="925513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ro-R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Importanța strategiei de preț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1B16458F-374F-9FAB-41EA-8B484BB0C9D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825625"/>
            <a:ext cx="5905500" cy="4351338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endParaRPr lang="ro-RO" altLang="en-RO" sz="320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ro-RO" altLang="en-RO" sz="4000" b="1"/>
              <a:t>(1)	</a:t>
            </a:r>
            <a:r>
              <a:rPr lang="ro-RO" altLang="en-RO" sz="4000" b="1">
                <a:solidFill>
                  <a:srgbClr val="385723"/>
                </a:solidFill>
              </a:rPr>
              <a:t>Lipsa finanțării de start</a:t>
            </a:r>
            <a:endParaRPr lang="ro-RO" altLang="en-RO" sz="4000"/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ro-RO" altLang="en-RO" sz="400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ro-RO" altLang="en-RO" sz="4000" b="1"/>
              <a:t>(2)	</a:t>
            </a:r>
            <a:r>
              <a:rPr lang="ro-RO" altLang="en-RO" sz="4000" b="1">
                <a:solidFill>
                  <a:srgbClr val="0070C0"/>
                </a:solidFill>
              </a:rPr>
              <a:t>Impact major în profit</a:t>
            </a:r>
            <a:endParaRPr lang="ro-RO" altLang="en-RO" sz="4000"/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ro-RO" altLang="en-RO" sz="4000" b="1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ro-RO" altLang="en-RO" sz="4000" b="1"/>
              <a:t>(3)	</a:t>
            </a:r>
            <a:r>
              <a:rPr lang="ro-RO" altLang="en-RO" sz="4000" b="1">
                <a:solidFill>
                  <a:srgbClr val="C55A11"/>
                </a:solidFill>
              </a:rPr>
              <a:t>Generator de cash </a:t>
            </a:r>
            <a:endParaRPr lang="ro-RO" altLang="en-RO" sz="4000"/>
          </a:p>
        </p:txBody>
      </p:sp>
      <p:sp>
        <p:nvSpPr>
          <p:cNvPr id="23555" name="Slide Number Placeholder 3">
            <a:extLst>
              <a:ext uri="{FF2B5EF4-FFF2-40B4-BE49-F238E27FC236}">
                <a16:creationId xmlns:a16="http://schemas.microsoft.com/office/drawing/2014/main" id="{AF601B88-43A6-C5EB-8D38-9708AECEFA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ED0C6B01-0730-B240-B237-C27B4B3D3DC9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23556" name="Picture 8">
            <a:extLst>
              <a:ext uri="{FF2B5EF4-FFF2-40B4-BE49-F238E27FC236}">
                <a16:creationId xmlns:a16="http://schemas.microsoft.com/office/drawing/2014/main" id="{36AB12B0-013A-22C0-3CFD-C049CC3A56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6396038"/>
            <a:ext cx="1504950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5">
            <a:extLst>
              <a:ext uri="{FF2B5EF4-FFF2-40B4-BE49-F238E27FC236}">
                <a16:creationId xmlns:a16="http://schemas.microsoft.com/office/drawing/2014/main" id="{850265AC-106E-4852-B879-A7F393914B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163" y="2573338"/>
            <a:ext cx="50546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6">
            <a:extLst>
              <a:ext uri="{FF2B5EF4-FFF2-40B4-BE49-F238E27FC236}">
                <a16:creationId xmlns:a16="http://schemas.microsoft.com/office/drawing/2014/main" id="{0FC3D401-6C91-6EE5-6B0C-832197323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3475" y="1614488"/>
            <a:ext cx="6840538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o-RO" sz="3200">
                <a:solidFill>
                  <a:srgbClr val="1284CE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2"/>
              </a:rPr>
              <a:t>www.burcash.ro</a:t>
            </a:r>
            <a:endParaRPr lang="en-US" altLang="ro-RO" sz="3200">
              <a:solidFill>
                <a:srgbClr val="1284CE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o-RO" sz="3200">
                <a:solidFill>
                  <a:srgbClr val="1284CE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3"/>
              </a:rPr>
              <a:t>www.wealthacademy.ro</a:t>
            </a:r>
            <a:endParaRPr lang="en-US" altLang="ro-RO" sz="3200">
              <a:solidFill>
                <a:srgbClr val="1284CE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ro-RO" sz="3200">
              <a:solidFill>
                <a:srgbClr val="1284CE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o-RO" sz="3200">
                <a:solidFill>
                  <a:srgbClr val="1284CE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eusebiu@burcash.ro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ro-RO" sz="3200">
              <a:solidFill>
                <a:srgbClr val="1284CE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o-RO" sz="3200">
                <a:solidFill>
                  <a:srgbClr val="1284CE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+(4) 740 075 710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ro-RO" sz="3200">
              <a:solidFill>
                <a:srgbClr val="1284CE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ro-RO" sz="3200">
              <a:solidFill>
                <a:srgbClr val="1284CE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o-RO" sz="3200">
                <a:solidFill>
                  <a:srgbClr val="1284CE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	Eusebiu Burcaș</a:t>
            </a:r>
          </a:p>
        </p:txBody>
      </p:sp>
      <p:pic>
        <p:nvPicPr>
          <p:cNvPr id="43010" name="Picture 7">
            <a:extLst>
              <a:ext uri="{FF2B5EF4-FFF2-40B4-BE49-F238E27FC236}">
                <a16:creationId xmlns:a16="http://schemas.microsoft.com/office/drawing/2014/main" id="{00385BF1-D108-BF77-3673-D19BA7E45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1088" y="5434013"/>
            <a:ext cx="706437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1" name="Picture 1">
            <a:extLst>
              <a:ext uri="{FF2B5EF4-FFF2-40B4-BE49-F238E27FC236}">
                <a16:creationId xmlns:a16="http://schemas.microsoft.com/office/drawing/2014/main" id="{8E3DBC36-0249-8607-9FD8-12C66BDD8D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13" y="1614488"/>
            <a:ext cx="4314825" cy="439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EFEAE20-F245-41F1-3B3C-6599AF8D0824}"/>
              </a:ext>
            </a:extLst>
          </p:cNvPr>
          <p:cNvSpPr txBox="1"/>
          <p:nvPr/>
        </p:nvSpPr>
        <p:spPr>
          <a:xfrm>
            <a:off x="3133725" y="476250"/>
            <a:ext cx="4927600" cy="769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o-RO" sz="4400" b="1" dirty="0">
                <a:solidFill>
                  <a:schemeClr val="accent6">
                    <a:lumMod val="50000"/>
                  </a:schemeClr>
                </a:solidFill>
              </a:rPr>
              <a:t>SPOR LA BANI !!!</a:t>
            </a:r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Box 1">
            <a:extLst>
              <a:ext uri="{FF2B5EF4-FFF2-40B4-BE49-F238E27FC236}">
                <a16:creationId xmlns:a16="http://schemas.microsoft.com/office/drawing/2014/main" id="{57777ED5-F28F-389F-44E7-D83CB41ACB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8629" y="1700808"/>
            <a:ext cx="825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o-RO" altLang="ro-RO" sz="1800" b="1">
                <a:solidFill>
                  <a:srgbClr val="00B050"/>
                </a:solidFill>
                <a:latin typeface="Arial" panose="020B0604020202020204" pitchFamily="34" charset="0"/>
              </a:rPr>
              <a:t>+ 1%</a:t>
            </a:r>
          </a:p>
        </p:txBody>
      </p:sp>
      <p:pic>
        <p:nvPicPr>
          <p:cNvPr id="24578" name="Picture 6">
            <a:extLst>
              <a:ext uri="{FF2B5EF4-FFF2-40B4-BE49-F238E27FC236}">
                <a16:creationId xmlns:a16="http://schemas.microsoft.com/office/drawing/2014/main" id="{2197CE63-BD0E-85AB-DE35-1748A2A0F7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8" y="6391275"/>
            <a:ext cx="15049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79F9197-62C1-76E1-1E2B-499A64376A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34950"/>
            <a:ext cx="10056813" cy="863600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pPr>
              <a:defRPr/>
            </a:pPr>
            <a:r>
              <a:rPr lang="ro-RO" altLang="ro-RO" b="1" dirty="0">
                <a:solidFill>
                  <a:srgbClr val="FFFF00"/>
                </a:solidFill>
                <a:latin typeface="+mn-lt"/>
              </a:rPr>
              <a:t>FORȚA LUI 1%</a:t>
            </a:r>
            <a:endParaRPr lang="ro-RO" altLang="ro-RO" b="1" dirty="0">
              <a:solidFill>
                <a:srgbClr val="FF40FF"/>
              </a:solidFill>
              <a:latin typeface="+mn-lt"/>
            </a:endParaRPr>
          </a:p>
        </p:txBody>
      </p:sp>
      <p:graphicFrame>
        <p:nvGraphicFramePr>
          <p:cNvPr id="24580" name="Object 2">
            <a:extLst>
              <a:ext uri="{FF2B5EF4-FFF2-40B4-BE49-F238E27FC236}">
                <a16:creationId xmlns:a16="http://schemas.microsoft.com/office/drawing/2014/main" id="{A0FCC4C7-6F09-7A47-CFB1-0FC6FC87CF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0613" y="1133475"/>
          <a:ext cx="7696200" cy="560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7696200" imgH="5600700" progId="Excel.Sheet.12">
                  <p:embed/>
                </p:oleObj>
              </mc:Choice>
              <mc:Fallback>
                <p:oleObj name="Worksheet" r:id="rId3" imgW="7696200" imgH="5600700" progId="Excel.Sheet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0613" y="1133475"/>
                        <a:ext cx="7696200" cy="560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79969-B713-2998-61AF-FC97D5C81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93725"/>
            <a:ext cx="10515600" cy="831850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pPr>
              <a:defRPr/>
            </a:pPr>
            <a:r>
              <a:rPr lang="ro-RO" b="1" dirty="0">
                <a:solidFill>
                  <a:srgbClr val="FFFF00"/>
                </a:solidFill>
                <a:latin typeface="+mn-lt"/>
              </a:rPr>
              <a:t>IMPACTUL PREȚULUI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F38225C3-0FAF-A460-E8B1-E630FA111A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3068638"/>
            <a:ext cx="10515600" cy="1316037"/>
          </a:xfrm>
        </p:spPr>
        <p:txBody>
          <a:bodyPr/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ro-RO" altLang="ro-RO" sz="3600" b="1" i="1"/>
              <a:t>O creștere a prețului cu 1% generează în medie o creștere cu 8,7% a profitului operațional</a:t>
            </a:r>
          </a:p>
        </p:txBody>
      </p:sp>
      <p:sp>
        <p:nvSpPr>
          <p:cNvPr id="25603" name="Slide Number Placeholder 3">
            <a:extLst>
              <a:ext uri="{FF2B5EF4-FFF2-40B4-BE49-F238E27FC236}">
                <a16:creationId xmlns:a16="http://schemas.microsoft.com/office/drawing/2014/main" id="{2CBA3525-8E91-FFDD-83CF-48BE692C48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5E534C25-EAAA-B54A-97B2-83EA56A63E3B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25604" name="Picture 5">
            <a:extLst>
              <a:ext uri="{FF2B5EF4-FFF2-40B4-BE49-F238E27FC236}">
                <a16:creationId xmlns:a16="http://schemas.microsoft.com/office/drawing/2014/main" id="{F73F4DD9-AE2C-6F81-14CC-5E555223B4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25" y="6396038"/>
            <a:ext cx="1504950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D916FBC-D557-6821-1601-382991C6EB3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09638" y="484188"/>
            <a:ext cx="10515600" cy="649287"/>
          </a:xfrm>
        </p:spPr>
        <p:txBody>
          <a:bodyPr/>
          <a:lstStyle/>
          <a:p>
            <a:pPr>
              <a:defRPr/>
            </a:pPr>
            <a:r>
              <a:rPr lang="ro-RO" dirty="0"/>
              <a:t>Modelul celor 3 C</a:t>
            </a:r>
          </a:p>
        </p:txBody>
      </p:sp>
      <p:sp>
        <p:nvSpPr>
          <p:cNvPr id="26626" name="Text Placeholder 2">
            <a:extLst>
              <a:ext uri="{FF2B5EF4-FFF2-40B4-BE49-F238E27FC236}">
                <a16:creationId xmlns:a16="http://schemas.microsoft.com/office/drawing/2014/main" id="{63E42EBC-DE34-87F3-ABC5-A215369AD256}"/>
              </a:ext>
            </a:extLst>
          </p:cNvPr>
          <p:cNvSpPr>
            <a:spLocks noGrp="1" noChangeArrowheads="1"/>
          </p:cNvSpPr>
          <p:nvPr>
            <p:ph type="body" sz="quarter" idx="15"/>
          </p:nvPr>
        </p:nvSpPr>
        <p:spPr>
          <a:xfrm>
            <a:off x="909638" y="1203325"/>
            <a:ext cx="10515600" cy="41433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o-RO" altLang="ro-RO">
                <a:solidFill>
                  <a:srgbClr val="595959"/>
                </a:solidFill>
              </a:rPr>
              <a:t>Elementele stabilirii prețului</a:t>
            </a:r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AE0741E5-D17A-8DB1-E4D8-8534707B74F1}"/>
              </a:ext>
            </a:extLst>
          </p:cNvPr>
          <p:cNvSpPr>
            <a:spLocks noGrp="1" noChangeArrowheads="1"/>
          </p:cNvSpPr>
          <p:nvPr>
            <p:ph type="sldNum" sz="quarter" idx="18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0C90D54E-A585-2B4C-B999-282EBAE1F08B}" type="slidenum">
              <a:rPr lang="en-GB" altLang="en-RO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5</a:t>
            </a:fld>
            <a:endParaRPr lang="en-GB" altLang="en-RO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26628" name="TextBox 5">
            <a:extLst>
              <a:ext uri="{FF2B5EF4-FFF2-40B4-BE49-F238E27FC236}">
                <a16:creationId xmlns:a16="http://schemas.microsoft.com/office/drawing/2014/main" id="{53F65913-2D94-DD0C-5886-611C45DFC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650" y="3429000"/>
            <a:ext cx="2449513" cy="92392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o-RO" altLang="ro-RO" sz="1800" b="1">
                <a:latin typeface="Arial" panose="020B0604020202020204" pitchFamily="34" charset="0"/>
              </a:rPr>
              <a:t>Preț minim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o-RO" altLang="ro-RO" sz="1800">
                <a:latin typeface="Arial" panose="020B0604020202020204" pitchFamily="34" charset="0"/>
              </a:rPr>
              <a:t>Profit imposibil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o-RO" altLang="ro-RO" sz="1800">
              <a:latin typeface="Arial" panose="020B0604020202020204" pitchFamily="34" charset="0"/>
            </a:endParaRPr>
          </a:p>
        </p:txBody>
      </p:sp>
      <p:sp>
        <p:nvSpPr>
          <p:cNvPr id="26629" name="TextBox 6">
            <a:extLst>
              <a:ext uri="{FF2B5EF4-FFF2-40B4-BE49-F238E27FC236}">
                <a16:creationId xmlns:a16="http://schemas.microsoft.com/office/drawing/2014/main" id="{E7995BEA-6E0A-350D-CFF8-3FB3315C4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2163" y="3429000"/>
            <a:ext cx="1871662" cy="92392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o-RO" altLang="ro-RO" sz="1800">
                <a:latin typeface="Arial" panose="020B0604020202020204" pitchFamily="34" charset="0"/>
              </a:rPr>
              <a:t>Costurile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o-RO" altLang="ro-RO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o-RO" altLang="ro-RO" sz="180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4407A6-8FD3-17DB-459D-6AF49BDD636D}"/>
              </a:ext>
            </a:extLst>
          </p:cNvPr>
          <p:cNvSpPr txBox="1"/>
          <p:nvPr/>
        </p:nvSpPr>
        <p:spPr>
          <a:xfrm>
            <a:off x="5203825" y="3429000"/>
            <a:ext cx="1871663" cy="9239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ro-RO" dirty="0"/>
              <a:t>Concurența</a:t>
            </a:r>
          </a:p>
          <a:p>
            <a:pPr algn="ctr">
              <a:defRPr/>
            </a:pPr>
            <a:endParaRPr lang="ro-RO" dirty="0"/>
          </a:p>
          <a:p>
            <a:pPr>
              <a:defRPr/>
            </a:pPr>
            <a:endParaRPr lang="ro-RO" dirty="0"/>
          </a:p>
        </p:txBody>
      </p:sp>
      <p:sp>
        <p:nvSpPr>
          <p:cNvPr id="26631" name="TextBox 8">
            <a:extLst>
              <a:ext uri="{FF2B5EF4-FFF2-40B4-BE49-F238E27FC236}">
                <a16:creationId xmlns:a16="http://schemas.microsoft.com/office/drawing/2014/main" id="{6FE39349-9E0E-ED0E-7985-8F27AD2F1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5488" y="3429000"/>
            <a:ext cx="1873250" cy="9239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o-RO" altLang="ro-RO" sz="1800">
                <a:latin typeface="Arial" panose="020B0604020202020204" pitchFamily="34" charset="0"/>
              </a:rPr>
              <a:t>Clienții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o-RO" altLang="ro-RO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o-RO" altLang="ro-RO" sz="1800">
              <a:latin typeface="Arial" panose="020B0604020202020204" pitchFamily="34" charset="0"/>
            </a:endParaRPr>
          </a:p>
        </p:txBody>
      </p:sp>
      <p:sp>
        <p:nvSpPr>
          <p:cNvPr id="26632" name="TextBox 9">
            <a:extLst>
              <a:ext uri="{FF2B5EF4-FFF2-40B4-BE49-F238E27FC236}">
                <a16:creationId xmlns:a16="http://schemas.microsoft.com/office/drawing/2014/main" id="{93AE37F4-456A-769C-0A99-D2C7D7E48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8738" y="3429000"/>
            <a:ext cx="2374900" cy="92392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o-RO" altLang="ro-RO" sz="1800" b="1">
                <a:latin typeface="Arial" panose="020B0604020202020204" pitchFamily="34" charset="0"/>
              </a:rPr>
              <a:t>Preț maxim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o-RO" altLang="ro-RO" sz="1800">
                <a:latin typeface="Arial" panose="020B0604020202020204" pitchFamily="34" charset="0"/>
              </a:rPr>
              <a:t>Cerere imposibilă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o-RO" altLang="ro-RO" sz="1800">
              <a:latin typeface="Arial" panose="020B0604020202020204" pitchFamily="34" charset="0"/>
            </a:endParaRPr>
          </a:p>
        </p:txBody>
      </p:sp>
      <p:pic>
        <p:nvPicPr>
          <p:cNvPr id="26633" name="Picture 8">
            <a:extLst>
              <a:ext uri="{FF2B5EF4-FFF2-40B4-BE49-F238E27FC236}">
                <a16:creationId xmlns:a16="http://schemas.microsoft.com/office/drawing/2014/main" id="{38F55B69-FA08-B8A1-7386-052020B8A8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6356350"/>
            <a:ext cx="15049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ACE4A3A-94F3-39BB-D2BE-9C56CEAC4B4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31863" y="519113"/>
            <a:ext cx="10515600" cy="647700"/>
          </a:xfrm>
        </p:spPr>
        <p:txBody>
          <a:bodyPr/>
          <a:lstStyle/>
          <a:p>
            <a:pPr>
              <a:defRPr/>
            </a:pPr>
            <a:r>
              <a:rPr lang="ro-RO" b="1" dirty="0">
                <a:latin typeface="Tungsten Book" pitchFamily="2" charset="0"/>
              </a:rPr>
              <a:t>1. Metoda adaosului</a:t>
            </a:r>
          </a:p>
        </p:txBody>
      </p:sp>
      <p:sp>
        <p:nvSpPr>
          <p:cNvPr id="27650" name="Text Placeholder 2">
            <a:extLst>
              <a:ext uri="{FF2B5EF4-FFF2-40B4-BE49-F238E27FC236}">
                <a16:creationId xmlns:a16="http://schemas.microsoft.com/office/drawing/2014/main" id="{31C85CD9-8F3B-27C8-593D-6EAE7D6094C1}"/>
              </a:ext>
            </a:extLst>
          </p:cNvPr>
          <p:cNvSpPr>
            <a:spLocks noGrp="1" noChangeArrowheads="1"/>
          </p:cNvSpPr>
          <p:nvPr>
            <p:ph type="body" sz="quarter" idx="15"/>
          </p:nvPr>
        </p:nvSpPr>
        <p:spPr>
          <a:xfrm>
            <a:off x="909638" y="1203325"/>
            <a:ext cx="10515600" cy="41433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o-RO" altLang="ro-RO">
                <a:solidFill>
                  <a:srgbClr val="595959"/>
                </a:solidFill>
              </a:rPr>
              <a:t>Cost + Adaos = Preț</a:t>
            </a:r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3C37E5D3-8078-7BE9-49C6-9E0F5C536AC2}"/>
              </a:ext>
            </a:extLst>
          </p:cNvPr>
          <p:cNvSpPr>
            <a:spLocks noGrp="1" noChangeArrowheads="1"/>
          </p:cNvSpPr>
          <p:nvPr>
            <p:ph type="sldNum" sz="quarter" idx="18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BB4D2793-0A4C-694A-811C-941402BDE97A}" type="slidenum">
              <a:rPr lang="en-GB" altLang="en-RO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6</a:t>
            </a:fld>
            <a:endParaRPr lang="en-GB" altLang="en-RO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27652" name="TextBox 5">
            <a:extLst>
              <a:ext uri="{FF2B5EF4-FFF2-40B4-BE49-F238E27FC236}">
                <a16:creationId xmlns:a16="http://schemas.microsoft.com/office/drawing/2014/main" id="{A9E11296-2289-6A78-0C47-452A3850C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13" y="2006600"/>
            <a:ext cx="11069637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o-RO" altLang="ro-RO">
                <a:latin typeface="Arial" panose="020B0604020202020204" pitchFamily="34" charset="0"/>
              </a:rPr>
              <a:t>Cea mai elementară metodă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ro-RO" altLang="ro-RO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o-RO" altLang="ro-RO">
                <a:latin typeface="Arial" panose="020B0604020202020204" pitchFamily="34" charset="0"/>
              </a:rPr>
              <a:t>Funcționează doar dacă realizăm volumul estimat de vânzări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ro-RO" altLang="ro-RO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o-RO" altLang="ro-RO">
                <a:latin typeface="Arial" panose="020B0604020202020204" pitchFamily="34" charset="0"/>
              </a:rPr>
              <a:t>Simplifică munca de stabilire a prețului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ro-RO" altLang="ro-RO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o-RO" altLang="ro-RO">
                <a:latin typeface="Arial" panose="020B0604020202020204" pitchFamily="34" charset="0"/>
              </a:rPr>
              <a:t>Teoretic satisface atât nevoile cumpărătorilor cât și ale vânzătorilor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ro-RO" altLang="ro-RO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ro-RO" altLang="ro-RO" sz="1800"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7A7302-B73E-B58B-97B6-FE7AA189FD3B}"/>
              </a:ext>
            </a:extLst>
          </p:cNvPr>
          <p:cNvSpPr txBox="1"/>
          <p:nvPr/>
        </p:nvSpPr>
        <p:spPr>
          <a:xfrm>
            <a:off x="909638" y="5360988"/>
            <a:ext cx="10515600" cy="9239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ro-RO" altLang="en-RO" b="1"/>
              <a:t>Exemplu: </a:t>
            </a:r>
          </a:p>
          <a:p>
            <a:pPr>
              <a:defRPr/>
            </a:pPr>
            <a:r>
              <a:rPr lang="ro-RO" altLang="en-RO"/>
              <a:t>Cost variabil = 7 lei, costuri fixe = 9.000 lei, vânzări previzionate = 3.000 buc</a:t>
            </a:r>
          </a:p>
          <a:p>
            <a:pPr>
              <a:defRPr/>
            </a:pPr>
            <a:r>
              <a:rPr lang="ro-RO" altLang="en-RO"/>
              <a:t>Cost unitar = 7 lei + (9.000/3.000) = 10 lei/buc </a:t>
            </a:r>
            <a:r>
              <a:rPr lang="ro-RO" altLang="en-RO" b="1"/>
              <a:t>PRET DE VANZARE = 10/0.8 = 12,5 lei/buc</a:t>
            </a:r>
          </a:p>
        </p:txBody>
      </p:sp>
      <p:pic>
        <p:nvPicPr>
          <p:cNvPr id="27654" name="Picture 8">
            <a:extLst>
              <a:ext uri="{FF2B5EF4-FFF2-40B4-BE49-F238E27FC236}">
                <a16:creationId xmlns:a16="http://schemas.microsoft.com/office/drawing/2014/main" id="{F898001B-C55F-7EB7-7C6E-FA5E8765A7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6356350"/>
            <a:ext cx="15049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191ACCA-7F08-A9F2-1C44-09642FB7999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09638" y="484188"/>
            <a:ext cx="10515600" cy="649287"/>
          </a:xfrm>
        </p:spPr>
        <p:txBody>
          <a:bodyPr/>
          <a:lstStyle/>
          <a:p>
            <a:pPr>
              <a:defRPr/>
            </a:pPr>
            <a:r>
              <a:rPr lang="ro-RO" b="1" dirty="0">
                <a:latin typeface="Tungsten Book" pitchFamily="2" charset="0"/>
              </a:rPr>
              <a:t>2. Metoda venitului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94DEDC-610C-B1E6-00BA-678E35A06FA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09638" y="1203325"/>
            <a:ext cx="10515600" cy="414338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o-RO" dirty="0"/>
              <a:t>Valoarea </a:t>
            </a:r>
            <a:r>
              <a:rPr lang="ro-RO" dirty="0" err="1"/>
              <a:t>investitiei</a:t>
            </a:r>
            <a:r>
              <a:rPr lang="ro-RO" dirty="0"/>
              <a:t>/</a:t>
            </a:r>
            <a:r>
              <a:rPr lang="ro-RO" dirty="0" err="1"/>
              <a:t>Unitatile</a:t>
            </a:r>
            <a:r>
              <a:rPr lang="ro-RO" dirty="0"/>
              <a:t> vândute </a:t>
            </a:r>
          </a:p>
        </p:txBody>
      </p:sp>
      <p:sp>
        <p:nvSpPr>
          <p:cNvPr id="28675" name="Slide Number Placeholder 3">
            <a:extLst>
              <a:ext uri="{FF2B5EF4-FFF2-40B4-BE49-F238E27FC236}">
                <a16:creationId xmlns:a16="http://schemas.microsoft.com/office/drawing/2014/main" id="{4F63D3BB-6D76-A59B-B5A6-5038A303E047}"/>
              </a:ext>
            </a:extLst>
          </p:cNvPr>
          <p:cNvSpPr>
            <a:spLocks noGrp="1" noChangeArrowheads="1"/>
          </p:cNvSpPr>
          <p:nvPr>
            <p:ph type="sldNum" sz="quarter" idx="18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27E19E95-261D-9F4C-AEE3-B0B90F260E96}" type="slidenum">
              <a:rPr lang="en-GB" altLang="en-RO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7</a:t>
            </a:fld>
            <a:endParaRPr lang="en-GB" altLang="en-RO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28676" name="TextBox 5">
            <a:extLst>
              <a:ext uri="{FF2B5EF4-FFF2-40B4-BE49-F238E27FC236}">
                <a16:creationId xmlns:a16="http://schemas.microsoft.com/office/drawing/2014/main" id="{3888E0C9-5908-3E86-4C25-5852C24185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13" y="2006600"/>
            <a:ext cx="11069637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o-RO" altLang="ro-RO">
                <a:latin typeface="Arial" panose="020B0604020202020204" pitchFamily="34" charset="0"/>
              </a:rPr>
              <a:t>Dictată de costul investițiilor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ro-RO" altLang="ro-RO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o-RO" altLang="ro-RO">
                <a:latin typeface="Arial" panose="020B0604020202020204" pitchFamily="34" charset="0"/>
              </a:rPr>
              <a:t>Depinde de elasticitatea cererii în funcție de preț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ro-RO" altLang="ro-RO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o-RO" altLang="ro-RO">
                <a:latin typeface="Arial" panose="020B0604020202020204" pitchFamily="34" charset="0"/>
              </a:rPr>
              <a:t>Se bazează pe punctul de echilibru (Break Even Point)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ro-RO" altLang="ro-RO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o-RO" altLang="ro-RO">
                <a:latin typeface="Arial" panose="020B0604020202020204" pitchFamily="34" charset="0"/>
              </a:rPr>
              <a:t>Teoretic satisface atât nevoile cumpărătorilor cât și ale vânzătorilor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ro-RO" altLang="ro-RO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ro-RO" altLang="ro-RO" sz="1800">
              <a:latin typeface="Arial" panose="020B0604020202020204" pitchFamily="34" charset="0"/>
            </a:endParaRPr>
          </a:p>
        </p:txBody>
      </p:sp>
      <p:pic>
        <p:nvPicPr>
          <p:cNvPr id="28677" name="Picture 8">
            <a:extLst>
              <a:ext uri="{FF2B5EF4-FFF2-40B4-BE49-F238E27FC236}">
                <a16:creationId xmlns:a16="http://schemas.microsoft.com/office/drawing/2014/main" id="{9AC8BBDA-5F67-C3CB-AAE1-17C21A2A1E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6356350"/>
            <a:ext cx="15049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F6B8F19-1431-D0BF-3D3E-CA5F0285587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09638" y="484188"/>
            <a:ext cx="10515600" cy="649287"/>
          </a:xfrm>
        </p:spPr>
        <p:txBody>
          <a:bodyPr/>
          <a:lstStyle/>
          <a:p>
            <a:pPr>
              <a:defRPr/>
            </a:pPr>
            <a:r>
              <a:rPr lang="ro-RO" b="1" dirty="0">
                <a:latin typeface="Tungsten Book" pitchFamily="2" charset="0"/>
              </a:rPr>
              <a:t>3. Metoda valorii percepute</a:t>
            </a:r>
          </a:p>
          <a:p>
            <a:pPr>
              <a:defRPr/>
            </a:pPr>
            <a:endParaRPr lang="ro-RO" b="1" dirty="0">
              <a:latin typeface="Tungsten Book" pitchFamily="2" charset="0"/>
            </a:endParaRPr>
          </a:p>
          <a:p>
            <a:pPr>
              <a:defRPr/>
            </a:pPr>
            <a:endParaRPr lang="ro-RO" b="1" dirty="0">
              <a:latin typeface="Tungsten Book" pitchFamily="2" charset="0"/>
            </a:endParaRPr>
          </a:p>
          <a:p>
            <a:pPr>
              <a:defRPr/>
            </a:pPr>
            <a:endParaRPr lang="ro-RO" b="1" dirty="0">
              <a:latin typeface="Tungsten Book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BD75F7-593B-7F05-225A-7BFB1ED4AE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09638" y="1203325"/>
            <a:ext cx="10515600" cy="414338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o-RO" dirty="0"/>
              <a:t>Ce aduce în plus produsul nostru?</a:t>
            </a:r>
          </a:p>
        </p:txBody>
      </p:sp>
      <p:sp>
        <p:nvSpPr>
          <p:cNvPr id="29699" name="Slide Number Placeholder 3">
            <a:extLst>
              <a:ext uri="{FF2B5EF4-FFF2-40B4-BE49-F238E27FC236}">
                <a16:creationId xmlns:a16="http://schemas.microsoft.com/office/drawing/2014/main" id="{6E81CAE2-BB83-2998-A579-D2B5CF921E0A}"/>
              </a:ext>
            </a:extLst>
          </p:cNvPr>
          <p:cNvSpPr>
            <a:spLocks noGrp="1" noChangeArrowheads="1"/>
          </p:cNvSpPr>
          <p:nvPr>
            <p:ph type="sldNum" sz="quarter" idx="18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C9037101-3612-BA4B-950E-61FA1564766D}" type="slidenum">
              <a:rPr lang="en-GB" altLang="en-RO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8</a:t>
            </a:fld>
            <a:endParaRPr lang="en-GB" altLang="en-RO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29700" name="TextBox 5">
            <a:extLst>
              <a:ext uri="{FF2B5EF4-FFF2-40B4-BE49-F238E27FC236}">
                <a16:creationId xmlns:a16="http://schemas.microsoft.com/office/drawing/2014/main" id="{44200826-292F-F8B9-2124-94C01B8C3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13" y="2006600"/>
            <a:ext cx="10269537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o-RO" altLang="ro-RO">
                <a:latin typeface="Arial" panose="020B0604020202020204" pitchFamily="34" charset="0"/>
              </a:rPr>
              <a:t>Promovezi o imagine și o valoare superioară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ro-RO" altLang="ro-RO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o-RO" altLang="ro-RO">
                <a:latin typeface="Arial" panose="020B0604020202020204" pitchFamily="34" charset="0"/>
              </a:rPr>
              <a:t>Prețul generează o percepție corespunzătoare a valorii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ro-RO" altLang="ro-RO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o-RO" altLang="ro-RO">
                <a:latin typeface="Arial" panose="020B0604020202020204" pitchFamily="34" charset="0"/>
              </a:rPr>
              <a:t>Promovezi prețul și apoi vinzi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ro-RO" altLang="ro-RO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o-RO" altLang="ro-RO">
                <a:latin typeface="Arial" panose="020B0604020202020204" pitchFamily="34" charset="0"/>
              </a:rPr>
              <a:t>Permite estimarea profitului generat la prețul și costul stabilite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ro-RO" altLang="ro-RO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ro-RO" altLang="ro-RO" sz="1800"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5E617B-81FD-72EE-00B3-AA4B7F85FD2A}"/>
              </a:ext>
            </a:extLst>
          </p:cNvPr>
          <p:cNvSpPr txBox="1"/>
          <p:nvPr/>
        </p:nvSpPr>
        <p:spPr>
          <a:xfrm>
            <a:off x="909638" y="5360988"/>
            <a:ext cx="10515600" cy="9239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ro-RO" b="1" dirty="0"/>
              <a:t>Exemplu: </a:t>
            </a:r>
            <a:r>
              <a:rPr lang="ro-RO" b="1" dirty="0" err="1"/>
              <a:t>Caterpillar</a:t>
            </a:r>
            <a:r>
              <a:rPr lang="ro-RO" b="1" dirty="0"/>
              <a:t>. </a:t>
            </a:r>
          </a:p>
          <a:p>
            <a:pPr>
              <a:defRPr/>
            </a:pPr>
            <a:r>
              <a:rPr lang="ro-RO" dirty="0"/>
              <a:t>Preț lista: 90.000, 7.000 prima de durabilitate, 8.000 prima de service si 5.000 prima de garanție piese. Total: 110.000 – 10.000 discount = 100.000 USD </a:t>
            </a:r>
          </a:p>
        </p:txBody>
      </p:sp>
      <p:pic>
        <p:nvPicPr>
          <p:cNvPr id="29702" name="Picture 8">
            <a:extLst>
              <a:ext uri="{FF2B5EF4-FFF2-40B4-BE49-F238E27FC236}">
                <a16:creationId xmlns:a16="http://schemas.microsoft.com/office/drawing/2014/main" id="{927E8454-0790-C653-28CC-92DFD354A6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6356350"/>
            <a:ext cx="15049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58414FE-9670-071F-611F-E86344C918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70329719"/>
              </p:ext>
            </p:extLst>
          </p:nvPr>
        </p:nvGraphicFramePr>
        <p:xfrm>
          <a:off x="660134" y="889686"/>
          <a:ext cx="10764458" cy="5203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F74BDC0-047B-30A9-3497-A3FD65D2A00E}"/>
              </a:ext>
            </a:extLst>
          </p:cNvPr>
          <p:cNvSpPr txBox="1"/>
          <p:nvPr/>
        </p:nvSpPr>
        <p:spPr>
          <a:xfrm>
            <a:off x="1672281" y="124897"/>
            <a:ext cx="1000786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003366"/>
                </a:solidFill>
              </a:defRPr>
            </a:pPr>
            <a:r>
              <a:rPr sz="3600" dirty="0" err="1"/>
              <a:t>Procesul</a:t>
            </a:r>
            <a:r>
              <a:rPr sz="3600" dirty="0"/>
              <a:t> </a:t>
            </a:r>
            <a:r>
              <a:rPr sz="3600" dirty="0" err="1"/>
              <a:t>în</a:t>
            </a:r>
            <a:r>
              <a:rPr sz="3600" dirty="0"/>
              <a:t> 6 </a:t>
            </a:r>
            <a:r>
              <a:rPr sz="3600" dirty="0" err="1"/>
              <a:t>pași</a:t>
            </a:r>
            <a:r>
              <a:rPr sz="3600" dirty="0"/>
              <a:t> </a:t>
            </a:r>
            <a:r>
              <a:rPr sz="3600" dirty="0" err="1"/>
              <a:t>pentru</a:t>
            </a:r>
            <a:r>
              <a:rPr sz="3600" dirty="0"/>
              <a:t> </a:t>
            </a:r>
            <a:r>
              <a:rPr sz="3600" dirty="0" err="1"/>
              <a:t>stabilirea</a:t>
            </a:r>
            <a:r>
              <a:rPr sz="3600" dirty="0"/>
              <a:t> </a:t>
            </a:r>
            <a:r>
              <a:rPr sz="3600" dirty="0" err="1"/>
              <a:t>prețurilor</a:t>
            </a:r>
            <a:endParaRPr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6AD58E-61C9-8F25-B01C-7DAEDB44A064}"/>
              </a:ext>
            </a:extLst>
          </p:cNvPr>
          <p:cNvSpPr txBox="1"/>
          <p:nvPr/>
        </p:nvSpPr>
        <p:spPr>
          <a:xfrm>
            <a:off x="6860432" y="6425326"/>
            <a:ext cx="48197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RO" sz="1400" dirty="0"/>
              <a:t>Sursa: The strategy and tactics of pricing, Thomas T.Nagle</a:t>
            </a:r>
          </a:p>
        </p:txBody>
      </p:sp>
      <p:pic>
        <p:nvPicPr>
          <p:cNvPr id="2" name="Picture 8">
            <a:extLst>
              <a:ext uri="{FF2B5EF4-FFF2-40B4-BE49-F238E27FC236}">
                <a16:creationId xmlns:a16="http://schemas.microsoft.com/office/drawing/2014/main" id="{D70B83FF-CAFC-814C-BDA3-0AE9283ED3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6356350"/>
            <a:ext cx="15049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413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31944</TotalTime>
  <Words>893</Words>
  <Application>Microsoft Macintosh PowerPoint</Application>
  <PresentationFormat>Widescreen</PresentationFormat>
  <Paragraphs>176</Paragraphs>
  <Slides>20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Tungsten Black</vt:lpstr>
      <vt:lpstr>Tungsten Book</vt:lpstr>
      <vt:lpstr>Arial</vt:lpstr>
      <vt:lpstr>Calibri</vt:lpstr>
      <vt:lpstr>Calibri Light</vt:lpstr>
      <vt:lpstr>Gill Sans</vt:lpstr>
      <vt:lpstr>Helvetica Neue</vt:lpstr>
      <vt:lpstr>Tahoma</vt:lpstr>
      <vt:lpstr>Office Theme</vt:lpstr>
      <vt:lpstr>Worksheet</vt:lpstr>
      <vt:lpstr>MASTERMIND BURCASH 2025 ”Creșterea profitului prin strategia de preț” </vt:lpstr>
      <vt:lpstr>Importanța strategiei de preț</vt:lpstr>
      <vt:lpstr>FORȚA LUI 1%</vt:lpstr>
      <vt:lpstr>IMPACTUL PREȚULUI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Exemplul 1 – afacere de retail </vt:lpstr>
      <vt:lpstr>Exemplul 2 – afacere de productie</vt:lpstr>
      <vt:lpstr>Exemplul 3 - afacere de servicii</vt:lpstr>
      <vt:lpstr>CADOUL DE FINAL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ATELIERE 1</dc:title>
  <dc:creator>AD C</dc:creator>
  <cp:lastModifiedBy>Eusebiu Burcas</cp:lastModifiedBy>
  <cp:revision>358</cp:revision>
  <dcterms:created xsi:type="dcterms:W3CDTF">2003-01-17T21:20:20Z</dcterms:created>
  <dcterms:modified xsi:type="dcterms:W3CDTF">2025-10-29T20:37:06Z</dcterms:modified>
</cp:coreProperties>
</file>