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46" r:id="rId1"/>
  </p:sldMasterIdLst>
  <p:notesMasterIdLst>
    <p:notesMasterId r:id="rId19"/>
  </p:notesMasterIdLst>
  <p:handoutMasterIdLst>
    <p:handoutMasterId r:id="rId20"/>
  </p:handoutMasterIdLst>
  <p:sldIdLst>
    <p:sldId id="256" r:id="rId2"/>
    <p:sldId id="583" r:id="rId3"/>
    <p:sldId id="614" r:id="rId4"/>
    <p:sldId id="610" r:id="rId5"/>
    <p:sldId id="607" r:id="rId6"/>
    <p:sldId id="612" r:id="rId7"/>
    <p:sldId id="604" r:id="rId8"/>
    <p:sldId id="731" r:id="rId9"/>
    <p:sldId id="749" r:id="rId10"/>
    <p:sldId id="742" r:id="rId11"/>
    <p:sldId id="553" r:id="rId12"/>
    <p:sldId id="554" r:id="rId13"/>
    <p:sldId id="555" r:id="rId14"/>
    <p:sldId id="757" r:id="rId15"/>
    <p:sldId id="758" r:id="rId16"/>
    <p:sldId id="752" r:id="rId17"/>
    <p:sldId id="260" r:id="rId18"/>
  </p:sldIdLst>
  <p:sldSz cx="12192000" cy="6858000"/>
  <p:notesSz cx="6794500" cy="99314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8521" autoAdjust="0"/>
  </p:normalViewPr>
  <p:slideViewPr>
    <p:cSldViewPr>
      <p:cViewPr varScale="1">
        <p:scale>
          <a:sx n="108" d="100"/>
          <a:sy n="108" d="100"/>
        </p:scale>
        <p:origin x="129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7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5768"/>
    </p:cViewPr>
  </p:sorterViewPr>
  <p:notesViewPr>
    <p:cSldViewPr>
      <p:cViewPr varScale="1">
        <p:scale>
          <a:sx n="42" d="100"/>
          <a:sy n="42" d="100"/>
        </p:scale>
        <p:origin x="-2256" y="-8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B41B9-328C-284D-A6A0-81F484AB7E5C}" type="doc">
      <dgm:prSet loTypeId="urn:microsoft.com/office/officeart/2005/8/layout/cycle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7EBCCA-01AC-7846-8B85-2C3EC224D840}">
      <dgm:prSet phldrT="[Text]"/>
      <dgm:spPr/>
      <dgm:t>
        <a:bodyPr/>
        <a:lstStyle/>
        <a:p>
          <a:r>
            <a:rPr lang="en-US" dirty="0"/>
            <a:t>CASH</a:t>
          </a:r>
        </a:p>
      </dgm:t>
    </dgm:pt>
    <dgm:pt modelId="{CF1A9B53-DB8F-7E48-B1D5-4C6BCEBF3C0F}" type="parTrans" cxnId="{43DFEC04-7E9A-E246-9F3B-09360D92102C}">
      <dgm:prSet/>
      <dgm:spPr/>
      <dgm:t>
        <a:bodyPr/>
        <a:lstStyle/>
        <a:p>
          <a:endParaRPr lang="en-US"/>
        </a:p>
      </dgm:t>
    </dgm:pt>
    <dgm:pt modelId="{64D6764E-A32C-8E49-BCCD-72AC44C51C96}" type="sibTrans" cxnId="{43DFEC04-7E9A-E246-9F3B-09360D92102C}">
      <dgm:prSet/>
      <dgm:spPr/>
      <dgm:t>
        <a:bodyPr/>
        <a:lstStyle/>
        <a:p>
          <a:endParaRPr lang="en-US"/>
        </a:p>
      </dgm:t>
    </dgm:pt>
    <dgm:pt modelId="{5F9FA9FA-3A79-BA4C-A615-0B7D8DC152E5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Marfa</a:t>
          </a:r>
        </a:p>
      </dgm:t>
    </dgm:pt>
    <dgm:pt modelId="{D0F12E43-0F5C-1947-A1D9-92BC09540CF9}" type="parTrans" cxnId="{A3541792-FE1F-254A-8739-B275E433BEAE}">
      <dgm:prSet/>
      <dgm:spPr/>
      <dgm:t>
        <a:bodyPr/>
        <a:lstStyle/>
        <a:p>
          <a:endParaRPr lang="en-US"/>
        </a:p>
      </dgm:t>
    </dgm:pt>
    <dgm:pt modelId="{8F02DAF1-D4CC-5349-B622-5A182E243683}" type="sibTrans" cxnId="{A3541792-FE1F-254A-8739-B275E433BEAE}">
      <dgm:prSet/>
      <dgm:spPr/>
      <dgm:t>
        <a:bodyPr/>
        <a:lstStyle/>
        <a:p>
          <a:endParaRPr lang="en-US"/>
        </a:p>
      </dgm:t>
    </dgm:pt>
    <dgm:pt modelId="{9EE43C45-C3AF-7546-A3C8-0097BFD56DCD}">
      <dgm:prSet phldrT="[Text]"/>
      <dgm:spPr/>
      <dgm:t>
        <a:bodyPr/>
        <a:lstStyle/>
        <a:p>
          <a:r>
            <a:rPr lang="en-US" dirty="0" err="1"/>
            <a:t>Servicii</a:t>
          </a:r>
          <a:endParaRPr lang="en-US" dirty="0"/>
        </a:p>
      </dgm:t>
    </dgm:pt>
    <dgm:pt modelId="{BCD065BF-1F23-624F-AD18-F891E3E40F66}" type="parTrans" cxnId="{44EF41BD-BBD5-5D4B-8E68-0AA78E512195}">
      <dgm:prSet/>
      <dgm:spPr/>
      <dgm:t>
        <a:bodyPr/>
        <a:lstStyle/>
        <a:p>
          <a:endParaRPr lang="en-US"/>
        </a:p>
      </dgm:t>
    </dgm:pt>
    <dgm:pt modelId="{3372F28E-56C1-0F48-974F-713D54293349}" type="sibTrans" cxnId="{44EF41BD-BBD5-5D4B-8E68-0AA78E512195}">
      <dgm:prSet/>
      <dgm:spPr/>
      <dgm:t>
        <a:bodyPr/>
        <a:lstStyle/>
        <a:p>
          <a:endParaRPr lang="en-US"/>
        </a:p>
      </dgm:t>
    </dgm:pt>
    <dgm:pt modelId="{756E3FB4-6A90-3C4B-B537-AFD2F032376C}">
      <dgm:prSet phldrT="[Text]"/>
      <dgm:spPr/>
      <dgm:t>
        <a:bodyPr/>
        <a:lstStyle/>
        <a:p>
          <a:r>
            <a:rPr lang="en-US" dirty="0" err="1"/>
            <a:t>Productie</a:t>
          </a:r>
          <a:endParaRPr lang="en-US" dirty="0"/>
        </a:p>
      </dgm:t>
    </dgm:pt>
    <dgm:pt modelId="{0DF6C2B5-853C-7249-8AFF-DE540443203D}" type="parTrans" cxnId="{6CFF67F3-764B-534D-AF0D-1E34172C40D5}">
      <dgm:prSet/>
      <dgm:spPr/>
      <dgm:t>
        <a:bodyPr/>
        <a:lstStyle/>
        <a:p>
          <a:endParaRPr lang="en-US"/>
        </a:p>
      </dgm:t>
    </dgm:pt>
    <dgm:pt modelId="{590F5347-D87B-E140-ABC0-7711E844499E}" type="sibTrans" cxnId="{6CFF67F3-764B-534D-AF0D-1E34172C40D5}">
      <dgm:prSet/>
      <dgm:spPr/>
      <dgm:t>
        <a:bodyPr/>
        <a:lstStyle/>
        <a:p>
          <a:endParaRPr lang="en-US"/>
        </a:p>
      </dgm:t>
    </dgm:pt>
    <dgm:pt modelId="{C4586330-93D1-5340-BCA0-336CDD166D40}">
      <dgm:prSet phldrT="[Text]"/>
      <dgm:spPr/>
      <dgm:t>
        <a:bodyPr/>
        <a:lstStyle/>
        <a:p>
          <a:r>
            <a:rPr lang="en-US" dirty="0" err="1"/>
            <a:t>Vanzare</a:t>
          </a:r>
          <a:endParaRPr lang="en-US" dirty="0"/>
        </a:p>
      </dgm:t>
    </dgm:pt>
    <dgm:pt modelId="{195FF948-4E83-964F-A3D6-9FC80B95915E}" type="parTrans" cxnId="{06CD5D11-4B4A-244D-AF57-67530BC74CF2}">
      <dgm:prSet/>
      <dgm:spPr/>
      <dgm:t>
        <a:bodyPr/>
        <a:lstStyle/>
        <a:p>
          <a:endParaRPr lang="en-US"/>
        </a:p>
      </dgm:t>
    </dgm:pt>
    <dgm:pt modelId="{D3FB6B7F-05A3-D346-82A9-95B33481EE52}" type="sibTrans" cxnId="{06CD5D11-4B4A-244D-AF57-67530BC74CF2}">
      <dgm:prSet/>
      <dgm:spPr/>
      <dgm:t>
        <a:bodyPr/>
        <a:lstStyle/>
        <a:p>
          <a:endParaRPr lang="en-US"/>
        </a:p>
      </dgm:t>
    </dgm:pt>
    <dgm:pt modelId="{FC8A5596-F534-B547-A607-11C11B76DE18}" type="pres">
      <dgm:prSet presAssocID="{A2FB41B9-328C-284D-A6A0-81F484AB7E5C}" presName="Name0" presStyleCnt="0">
        <dgm:presLayoutVars>
          <dgm:dir/>
          <dgm:resizeHandles val="exact"/>
        </dgm:presLayoutVars>
      </dgm:prSet>
      <dgm:spPr/>
    </dgm:pt>
    <dgm:pt modelId="{0B05E3D3-4CC1-2D49-A548-66518E780128}" type="pres">
      <dgm:prSet presAssocID="{A2FB41B9-328C-284D-A6A0-81F484AB7E5C}" presName="cycle" presStyleCnt="0"/>
      <dgm:spPr/>
    </dgm:pt>
    <dgm:pt modelId="{F346E4BE-982C-864D-A643-EDFFF26518DE}" type="pres">
      <dgm:prSet presAssocID="{EF7EBCCA-01AC-7846-8B85-2C3EC224D840}" presName="nodeFirstNode" presStyleLbl="node1" presStyleIdx="0" presStyleCnt="5">
        <dgm:presLayoutVars>
          <dgm:bulletEnabled val="1"/>
        </dgm:presLayoutVars>
      </dgm:prSet>
      <dgm:spPr/>
    </dgm:pt>
    <dgm:pt modelId="{4DE3BBB7-8A24-B942-A655-124609A61764}" type="pres">
      <dgm:prSet presAssocID="{64D6764E-A32C-8E49-BCCD-72AC44C51C96}" presName="sibTransFirstNode" presStyleLbl="bgShp" presStyleIdx="0" presStyleCnt="1"/>
      <dgm:spPr/>
    </dgm:pt>
    <dgm:pt modelId="{D1843DBC-8061-B14B-8649-1A699B0ACA7A}" type="pres">
      <dgm:prSet presAssocID="{5F9FA9FA-3A79-BA4C-A615-0B7D8DC152E5}" presName="nodeFollowingNodes" presStyleLbl="node1" presStyleIdx="1" presStyleCnt="5">
        <dgm:presLayoutVars>
          <dgm:bulletEnabled val="1"/>
        </dgm:presLayoutVars>
      </dgm:prSet>
      <dgm:spPr/>
    </dgm:pt>
    <dgm:pt modelId="{F162726C-D0EE-9A48-A6E7-F8CEBA854B50}" type="pres">
      <dgm:prSet presAssocID="{9EE43C45-C3AF-7546-A3C8-0097BFD56DCD}" presName="nodeFollowingNodes" presStyleLbl="node1" presStyleIdx="2" presStyleCnt="5">
        <dgm:presLayoutVars>
          <dgm:bulletEnabled val="1"/>
        </dgm:presLayoutVars>
      </dgm:prSet>
      <dgm:spPr/>
    </dgm:pt>
    <dgm:pt modelId="{17C8F2A0-CC7C-0946-AA9C-8F7D6574F10C}" type="pres">
      <dgm:prSet presAssocID="{756E3FB4-6A90-3C4B-B537-AFD2F032376C}" presName="nodeFollowingNodes" presStyleLbl="node1" presStyleIdx="3" presStyleCnt="5">
        <dgm:presLayoutVars>
          <dgm:bulletEnabled val="1"/>
        </dgm:presLayoutVars>
      </dgm:prSet>
      <dgm:spPr/>
    </dgm:pt>
    <dgm:pt modelId="{FBC60724-6C61-5847-A224-1A1F76769D7D}" type="pres">
      <dgm:prSet presAssocID="{C4586330-93D1-5340-BCA0-336CDD166D4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3DFEC04-7E9A-E246-9F3B-09360D92102C}" srcId="{A2FB41B9-328C-284D-A6A0-81F484AB7E5C}" destId="{EF7EBCCA-01AC-7846-8B85-2C3EC224D840}" srcOrd="0" destOrd="0" parTransId="{CF1A9B53-DB8F-7E48-B1D5-4C6BCEBF3C0F}" sibTransId="{64D6764E-A32C-8E49-BCCD-72AC44C51C96}"/>
    <dgm:cxn modelId="{06CD5D11-4B4A-244D-AF57-67530BC74CF2}" srcId="{A2FB41B9-328C-284D-A6A0-81F484AB7E5C}" destId="{C4586330-93D1-5340-BCA0-336CDD166D40}" srcOrd="4" destOrd="0" parTransId="{195FF948-4E83-964F-A3D6-9FC80B95915E}" sibTransId="{D3FB6B7F-05A3-D346-82A9-95B33481EE52}"/>
    <dgm:cxn modelId="{8B9BA240-11A7-C74A-A9CB-4E8FEE68D58C}" type="presOf" srcId="{A2FB41B9-328C-284D-A6A0-81F484AB7E5C}" destId="{FC8A5596-F534-B547-A607-11C11B76DE18}" srcOrd="0" destOrd="0" presId="urn:microsoft.com/office/officeart/2005/8/layout/cycle3"/>
    <dgm:cxn modelId="{A3C5355F-78B1-1E44-B864-CE5FB2C669AA}" type="presOf" srcId="{64D6764E-A32C-8E49-BCCD-72AC44C51C96}" destId="{4DE3BBB7-8A24-B942-A655-124609A61764}" srcOrd="0" destOrd="0" presId="urn:microsoft.com/office/officeart/2005/8/layout/cycle3"/>
    <dgm:cxn modelId="{7AC0157C-0B6B-0F4B-9BF8-4BFA4ED28705}" type="presOf" srcId="{5F9FA9FA-3A79-BA4C-A615-0B7D8DC152E5}" destId="{D1843DBC-8061-B14B-8649-1A699B0ACA7A}" srcOrd="0" destOrd="0" presId="urn:microsoft.com/office/officeart/2005/8/layout/cycle3"/>
    <dgm:cxn modelId="{A3541792-FE1F-254A-8739-B275E433BEAE}" srcId="{A2FB41B9-328C-284D-A6A0-81F484AB7E5C}" destId="{5F9FA9FA-3A79-BA4C-A615-0B7D8DC152E5}" srcOrd="1" destOrd="0" parTransId="{D0F12E43-0F5C-1947-A1D9-92BC09540CF9}" sibTransId="{8F02DAF1-D4CC-5349-B622-5A182E243683}"/>
    <dgm:cxn modelId="{4A36729A-2C79-9549-8CDC-A422DEC282A5}" type="presOf" srcId="{756E3FB4-6A90-3C4B-B537-AFD2F032376C}" destId="{17C8F2A0-CC7C-0946-AA9C-8F7D6574F10C}" srcOrd="0" destOrd="0" presId="urn:microsoft.com/office/officeart/2005/8/layout/cycle3"/>
    <dgm:cxn modelId="{99D0EAA9-AA79-C343-91B9-1DBD9616794C}" type="presOf" srcId="{C4586330-93D1-5340-BCA0-336CDD166D40}" destId="{FBC60724-6C61-5847-A224-1A1F76769D7D}" srcOrd="0" destOrd="0" presId="urn:microsoft.com/office/officeart/2005/8/layout/cycle3"/>
    <dgm:cxn modelId="{D09AEDBA-5FB0-9F4A-96BE-AF55ACBD3141}" type="presOf" srcId="{9EE43C45-C3AF-7546-A3C8-0097BFD56DCD}" destId="{F162726C-D0EE-9A48-A6E7-F8CEBA854B50}" srcOrd="0" destOrd="0" presId="urn:microsoft.com/office/officeart/2005/8/layout/cycle3"/>
    <dgm:cxn modelId="{44EF41BD-BBD5-5D4B-8E68-0AA78E512195}" srcId="{A2FB41B9-328C-284D-A6A0-81F484AB7E5C}" destId="{9EE43C45-C3AF-7546-A3C8-0097BFD56DCD}" srcOrd="2" destOrd="0" parTransId="{BCD065BF-1F23-624F-AD18-F891E3E40F66}" sibTransId="{3372F28E-56C1-0F48-974F-713D54293349}"/>
    <dgm:cxn modelId="{930C0AE3-CC51-B146-9198-7361503218CC}" type="presOf" srcId="{EF7EBCCA-01AC-7846-8B85-2C3EC224D840}" destId="{F346E4BE-982C-864D-A643-EDFFF26518DE}" srcOrd="0" destOrd="0" presId="urn:microsoft.com/office/officeart/2005/8/layout/cycle3"/>
    <dgm:cxn modelId="{6CFF67F3-764B-534D-AF0D-1E34172C40D5}" srcId="{A2FB41B9-328C-284D-A6A0-81F484AB7E5C}" destId="{756E3FB4-6A90-3C4B-B537-AFD2F032376C}" srcOrd="3" destOrd="0" parTransId="{0DF6C2B5-853C-7249-8AFF-DE540443203D}" sibTransId="{590F5347-D87B-E140-ABC0-7711E844499E}"/>
    <dgm:cxn modelId="{BE1AEE53-64D2-D949-B739-CB837B921F09}" type="presParOf" srcId="{FC8A5596-F534-B547-A607-11C11B76DE18}" destId="{0B05E3D3-4CC1-2D49-A548-66518E780128}" srcOrd="0" destOrd="0" presId="urn:microsoft.com/office/officeart/2005/8/layout/cycle3"/>
    <dgm:cxn modelId="{07B54389-8D30-8F47-ACAD-F0E2EC26357D}" type="presParOf" srcId="{0B05E3D3-4CC1-2D49-A548-66518E780128}" destId="{F346E4BE-982C-864D-A643-EDFFF26518DE}" srcOrd="0" destOrd="0" presId="urn:microsoft.com/office/officeart/2005/8/layout/cycle3"/>
    <dgm:cxn modelId="{1E5C06B0-E9E6-E547-A432-FCA8ED8B0D24}" type="presParOf" srcId="{0B05E3D3-4CC1-2D49-A548-66518E780128}" destId="{4DE3BBB7-8A24-B942-A655-124609A61764}" srcOrd="1" destOrd="0" presId="urn:microsoft.com/office/officeart/2005/8/layout/cycle3"/>
    <dgm:cxn modelId="{FD3D36D3-32B8-6A4A-AF76-F11E9FA30DE1}" type="presParOf" srcId="{0B05E3D3-4CC1-2D49-A548-66518E780128}" destId="{D1843DBC-8061-B14B-8649-1A699B0ACA7A}" srcOrd="2" destOrd="0" presId="urn:microsoft.com/office/officeart/2005/8/layout/cycle3"/>
    <dgm:cxn modelId="{8E744CB9-00FB-A449-9AE2-2B097D945883}" type="presParOf" srcId="{0B05E3D3-4CC1-2D49-A548-66518E780128}" destId="{F162726C-D0EE-9A48-A6E7-F8CEBA854B50}" srcOrd="3" destOrd="0" presId="urn:microsoft.com/office/officeart/2005/8/layout/cycle3"/>
    <dgm:cxn modelId="{452A3648-B423-5E45-BF71-0B827058765C}" type="presParOf" srcId="{0B05E3D3-4CC1-2D49-A548-66518E780128}" destId="{17C8F2A0-CC7C-0946-AA9C-8F7D6574F10C}" srcOrd="4" destOrd="0" presId="urn:microsoft.com/office/officeart/2005/8/layout/cycle3"/>
    <dgm:cxn modelId="{96099B03-87C4-8E4E-8868-AC630B9DA288}" type="presParOf" srcId="{0B05E3D3-4CC1-2D49-A548-66518E780128}" destId="{FBC60724-6C61-5847-A224-1A1F76769D7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3BBB7-8A24-B942-A655-124609A61764}">
      <dsp:nvSpPr>
        <dsp:cNvPr id="0" name=""/>
        <dsp:cNvSpPr/>
      </dsp:nvSpPr>
      <dsp:spPr>
        <a:xfrm>
          <a:off x="3104102" y="-27825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6E4BE-982C-864D-A643-EDFFF26518DE}">
      <dsp:nvSpPr>
        <dsp:cNvPr id="0" name=""/>
        <dsp:cNvSpPr/>
      </dsp:nvSpPr>
      <dsp:spPr>
        <a:xfrm>
          <a:off x="4232169" y="1414"/>
          <a:ext cx="2051260" cy="1025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CASH</a:t>
          </a:r>
        </a:p>
      </dsp:txBody>
      <dsp:txXfrm>
        <a:off x="4282236" y="51481"/>
        <a:ext cx="1951126" cy="925496"/>
      </dsp:txXfrm>
    </dsp:sp>
    <dsp:sp modelId="{D1843DBC-8061-B14B-8649-1A699B0ACA7A}">
      <dsp:nvSpPr>
        <dsp:cNvPr id="0" name=""/>
        <dsp:cNvSpPr/>
      </dsp:nvSpPr>
      <dsp:spPr>
        <a:xfrm>
          <a:off x="5979109" y="1270641"/>
          <a:ext cx="2051260" cy="102563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Marfa</a:t>
          </a:r>
        </a:p>
      </dsp:txBody>
      <dsp:txXfrm>
        <a:off x="6029176" y="1320708"/>
        <a:ext cx="1951126" cy="925496"/>
      </dsp:txXfrm>
    </dsp:sp>
    <dsp:sp modelId="{F162726C-D0EE-9A48-A6E7-F8CEBA854B50}">
      <dsp:nvSpPr>
        <dsp:cNvPr id="0" name=""/>
        <dsp:cNvSpPr/>
      </dsp:nvSpPr>
      <dsp:spPr>
        <a:xfrm>
          <a:off x="5311838" y="3324292"/>
          <a:ext cx="2051260" cy="10256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Servicii</a:t>
          </a:r>
          <a:endParaRPr lang="en-US" sz="3400" kern="1200" dirty="0"/>
        </a:p>
      </dsp:txBody>
      <dsp:txXfrm>
        <a:off x="5361905" y="3374359"/>
        <a:ext cx="1951126" cy="925496"/>
      </dsp:txXfrm>
    </dsp:sp>
    <dsp:sp modelId="{17C8F2A0-CC7C-0946-AA9C-8F7D6574F10C}">
      <dsp:nvSpPr>
        <dsp:cNvPr id="0" name=""/>
        <dsp:cNvSpPr/>
      </dsp:nvSpPr>
      <dsp:spPr>
        <a:xfrm>
          <a:off x="3152501" y="3324292"/>
          <a:ext cx="2051260" cy="10256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Productie</a:t>
          </a:r>
          <a:endParaRPr lang="en-US" sz="3400" kern="1200" dirty="0"/>
        </a:p>
      </dsp:txBody>
      <dsp:txXfrm>
        <a:off x="3202568" y="3374359"/>
        <a:ext cx="1951126" cy="925496"/>
      </dsp:txXfrm>
    </dsp:sp>
    <dsp:sp modelId="{FBC60724-6C61-5847-A224-1A1F76769D7D}">
      <dsp:nvSpPr>
        <dsp:cNvPr id="0" name=""/>
        <dsp:cNvSpPr/>
      </dsp:nvSpPr>
      <dsp:spPr>
        <a:xfrm>
          <a:off x="2485229" y="1270641"/>
          <a:ext cx="2051260" cy="10256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Vanzare</a:t>
          </a:r>
          <a:endParaRPr lang="en-US" sz="3400" kern="1200" dirty="0"/>
        </a:p>
      </dsp:txBody>
      <dsp:txXfrm>
        <a:off x="2535296" y="1320708"/>
        <a:ext cx="1951126" cy="92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066748D5-BCF8-CC43-9E8C-F9B8AB9F27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2F019E50-F7F1-FD40-84A1-AF9D37B6F3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9AC12217-C065-6544-B1B5-380457DF9B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34D04A3B-9332-4F4D-ACD4-E95206C037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B89E684-D042-1443-9E8C-B3A343A0D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181BDF0-9511-6F43-92CF-D416642BBD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98D6341-CAF7-6649-897A-027D74F9BF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33AAA34-20D7-FE4E-8F69-22CAAE1108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AABC875-93FC-934F-BFE2-EAF0EE31C2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3685731-0EB9-B946-A7AA-6ACA9A62CC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D96D00F3-4282-034A-9D1E-2861AB8EB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EE999B1-0722-EB4E-8656-6953D6380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C8651B6-4E87-724A-96E5-74C3B877E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C40E734D-41B0-BF41-BC54-8C21E104E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 dirty="0">
              <a:latin typeface="Arial" panose="020B0604020202020204" pitchFamily="34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C17AD5E8-27F5-5F46-A489-D454B2853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58AE-345B-1F4E-87D7-128CBE4C49CD}" type="slidenum">
              <a:rPr lang="en-US" altLang="ro-RO" smtClean="0"/>
              <a:pPr/>
              <a:t>1</a:t>
            </a:fld>
            <a:endParaRPr lang="en-US" alt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219845BB-15E9-965B-EB63-D092514BF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6657C447-B66B-EF3D-EBE9-8C23AC5D4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RO" altLang="en-RO">
              <a:latin typeface="Arial" panose="020B060402020202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65CE870-B931-EF87-CF3B-14E9BB6F3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6A6837-6C8E-E04E-A333-0066E621961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15A9C35B-6F30-7063-BFAA-817C2F615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B006DB23-9F24-35DA-AA99-684DB9BDE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RO" altLang="en-RO">
              <a:latin typeface="Arial" panose="020B060402020202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EE281393-29B9-5FDB-0E80-B869D42AE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8A9B8-4B24-CA4A-A111-EA9BD1260DE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CA714F6A-0448-9332-FB9C-A83785733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35D67689-68AB-93BB-E002-28C37BF31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RO" altLang="en-RO">
              <a:latin typeface="Arial" panose="020B060402020202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92157E0D-DC3B-69A5-26E2-C708DE557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B6E52C-C6ED-0A4A-BC25-A76FD24FEBC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8702-0DFD-3348-8165-D5FFC0D13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CB9F5-D0B2-9E42-8E9C-51D9EBCEE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E4FF1-BC90-B344-8E18-A7DE8DDB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212A-224F-B049-95E3-31DE75D7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EB6AB-D592-2F4D-A0BC-5C625478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11059-3255-F043-8143-F0A85719B2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9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8110-E32A-194E-9BC7-25B4679E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3A0EC-DB76-2846-AFFB-4EA9D074B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4EE65-2552-F547-A71B-C9C24A17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0C24B-A218-3446-A124-97203732A8F0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8480C-2B36-9C4E-A184-71E6F14F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7CE4-3226-2243-9455-835E78A0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93B2B-A55F-CD44-87CA-D9585B4AC5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3329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AE013F-C39D-F047-BE80-44061FE94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15E3A-8E92-A64F-8A1E-80C413599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EC4F1-A397-D142-ADE4-26A17B76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2308F-F1C5-AF4A-991A-B5CFD618C95B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B784-FE5C-F24E-AA1D-1FAF70C7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BC3B-CA25-B746-B6AB-1E1FFF08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CBBA4-248D-A841-9AEA-6221F5E204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8092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9DF2169-CDBF-6B43-B951-4D81790AA340}"/>
              </a:ext>
            </a:extLst>
          </p:cNvPr>
          <p:cNvSpPr>
            <a:spLocks/>
          </p:cNvSpPr>
          <p:nvPr userDrawn="1"/>
        </p:nvSpPr>
        <p:spPr bwMode="auto">
          <a:xfrm>
            <a:off x="838200" y="3297238"/>
            <a:ext cx="5603875" cy="1036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ro-RO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78014A5-85B7-C146-AB85-74BC2FA9B077}"/>
              </a:ext>
            </a:extLst>
          </p:cNvPr>
          <p:cNvSpPr>
            <a:spLocks/>
          </p:cNvSpPr>
          <p:nvPr userDrawn="1"/>
        </p:nvSpPr>
        <p:spPr bwMode="auto">
          <a:xfrm>
            <a:off x="838200" y="3297238"/>
            <a:ext cx="5603875" cy="1036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ro-RO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426B1B16-1911-6B40-9B22-8793E04CDE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54063" y="1106488"/>
            <a:ext cx="10599737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E30A6D69-707D-764E-AF5B-7921FADF059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38200" y="4738688"/>
            <a:ext cx="10599738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246188"/>
            <a:ext cx="10515600" cy="1109085"/>
          </a:xfrm>
        </p:spPr>
        <p:txBody>
          <a:bodyPr>
            <a:normAutofit/>
          </a:bodyPr>
          <a:lstStyle>
            <a:lvl1pPr marL="0" indent="0">
              <a:buNone/>
              <a:defRPr sz="8800">
                <a:solidFill>
                  <a:schemeClr val="bg2"/>
                </a:solidFill>
                <a:latin typeface="Tungsten Blac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38200" y="2449954"/>
            <a:ext cx="10515600" cy="1109085"/>
          </a:xfrm>
        </p:spPr>
        <p:txBody>
          <a:bodyPr>
            <a:normAutofit/>
          </a:bodyPr>
          <a:lstStyle>
            <a:lvl1pPr marL="0" indent="0">
              <a:buNone/>
              <a:defRPr sz="8800">
                <a:solidFill>
                  <a:srgbClr val="22635A"/>
                </a:solidFill>
                <a:latin typeface="Tungsten Blac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38200" y="3657599"/>
            <a:ext cx="10515600" cy="92825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4FACA3-2ED9-7A4B-9D27-F0A255FE81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8ED748-08E5-984C-93A4-768E526D6465}" type="datetimeFigureOut">
              <a:rPr lang="en-GB"/>
              <a:pPr>
                <a:defRPr/>
              </a:pPr>
              <a:t>19/11/2024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491E63-BD37-B74E-AC4C-3CAF7FEBB59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4CF95E-5E89-ED4B-A898-F3511A2F24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9335B32-CC02-684E-9382-CC9737A41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>
            <a:extLst>
              <a:ext uri="{FF2B5EF4-FFF2-40B4-BE49-F238E27FC236}">
                <a16:creationId xmlns:a16="http://schemas.microsoft.com/office/drawing/2014/main" id="{551ABDD2-1D02-12D4-97E4-8982E84DA79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14363" y="1703388"/>
            <a:ext cx="11303000" cy="17462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CD8C7C56-DAAD-2720-9EEA-F3509D1B80D3}"/>
              </a:ext>
            </a:extLst>
          </p:cNvPr>
          <p:cNvSpPr>
            <a:spLocks/>
          </p:cNvSpPr>
          <p:nvPr userDrawn="1"/>
        </p:nvSpPr>
        <p:spPr bwMode="auto">
          <a:xfrm>
            <a:off x="614363" y="484188"/>
            <a:ext cx="223837" cy="1133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22635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solidFill>
                <a:srgbClr val="22635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0303" y="484910"/>
            <a:ext cx="10515600" cy="648762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  <a:latin typeface="Tungsten Blac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910303" y="1203479"/>
            <a:ext cx="10515600" cy="4145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C9056-0709-8468-4F8B-0DFB4A36C7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07DD-F173-9F45-B8C7-AF0FCFFF7871}" type="datetimeFigureOut">
              <a:rPr lang="en-GB"/>
              <a:pPr>
                <a:defRPr/>
              </a:pPr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BF621-8A7B-6145-7377-7DF7D3D6FA9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9BCA-B3B6-4D41-982C-F673E96F15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499DC90-9357-A542-BCAC-F327AED85CC5}" type="slidenum">
              <a:rPr lang="en-GB" altLang="en-RO"/>
              <a:pPr/>
              <a:t>‹#›</a:t>
            </a:fld>
            <a:endParaRPr lang="en-GB" altLang="en-RO"/>
          </a:p>
        </p:txBody>
      </p:sp>
    </p:spTree>
    <p:extLst>
      <p:ext uri="{BB962C8B-B14F-4D97-AF65-F5344CB8AC3E}">
        <p14:creationId xmlns:p14="http://schemas.microsoft.com/office/powerpoint/2010/main" val="23835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DADD-CB57-5244-A209-72A54FBC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E149-E676-514E-9100-E29EE25C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6792-DB86-8640-9D87-C9407F22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9798-89E9-9949-88C1-E8E733C5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DD480-B823-3548-A41F-90FC67F8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E90F-F697-7647-AAF7-FF28C21823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8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5124-01E1-A147-8840-7736E1B3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67247-4151-C94D-9E1A-0BE92127A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52815-5927-A74D-BCC6-01D14470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14C5F-D257-2644-A7C4-479CA5E73499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6167-AD9B-7D4F-A9F5-A50DCF7A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04837-DBAE-A140-89FE-16EA85AF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4BF8D-A84A-D745-8AFB-1014F1837D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718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93F1-E042-4B46-B84B-7BF7C27C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EE1B-071D-CA47-B0F5-AE31EAF4B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3B4C0-DD92-094D-8BF1-5C19DB482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0FAD3-6E0C-D649-B454-63913ADF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03652-81D2-7546-8FFD-4A645AA9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9C4A4-F07E-9C4B-B08E-9130EEAB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B1700-9CFB-5743-BE2D-93AF830F8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C9E3-49DC-6443-9037-AB35DCE5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1B36E-30CE-6D43-9503-A06D410EF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A85FF-2C9D-3945-B39E-5FA2D8E4D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59C03-190E-AF4D-9EC9-922C94FDC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E9064-0700-264E-B8AE-A7FF38317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D793A-2FB8-6C49-9AAD-34A6AD7C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6B64A-6662-7041-A700-27482DCED649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8C601-6EEF-C640-A8F3-3E3C4015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075CE-B395-C347-86B9-6B2EA5F9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A19A4-949E-CD4E-B9D4-88EDA1A112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1048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365E-CEED-3841-B1CE-627A432A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B07D-E51B-AA4F-A549-DD18FC75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77BC3-7468-F746-96DF-B3DC268D1689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2AC8F-5D36-1D4C-A7CF-2697456A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84A0C-A45A-964D-B21D-98629A1D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81F6C-B67A-DE46-A610-A14BD254F8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00220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11A19-0A77-5946-A3D3-DEC0B900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B7E0A-28EC-E54B-957A-8FC99BAD7DAF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947EE-1E10-664B-95D8-CA07AF5E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22B6E-C443-0241-B7A0-8CCDA411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841CC-743D-5D45-A67F-33678740FC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3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6FC3-5B14-5745-B14D-41A5B441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2F8E-6E88-B94B-B725-D60F0992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13EC6-A4B2-8A41-88DF-BB498DC92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29B5A-B86E-1744-9411-FDAEB959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11051-F961-0744-AFD4-98DA4D01363A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909C-AA92-2C46-BDD9-A11CD7FB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F3A85-E6BC-744C-83C3-8C5FD170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AEA1F-2C7F-E24F-BAC3-35FB0460D7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693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806B-CDB3-2345-8206-0F060015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ED36D-A8A6-B94B-80FB-3CB938DA2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5E021-8B01-8C4C-B56D-A8D86AD97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D68FD-17F8-3644-BD1B-D915096E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93890-5843-5A43-B2AD-2F58F3423D0D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30590-FE88-1044-8425-76C7CFDC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5A7D3-05FA-B745-892C-D7E43E3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5C11-27F3-0E4A-BC72-45D0E05188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4743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AFBA5-E33E-CB44-839E-EC0F5149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535EA-B985-4A40-91DF-82162977B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2639-B608-214C-B09D-71FBD831A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CB2B6B-C177-DA4E-97F5-9183942A0E93}" type="datetimeFigureOut">
              <a:rPr lang="ro-RO" smtClean="0"/>
              <a:pPr>
                <a:defRPr/>
              </a:pPr>
              <a:t>19.11.2024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1797-C4FD-8441-BF1D-2AEE95C69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1C5FF-C87C-6E4B-BC1B-F5793224F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F5AE82-06AF-E44B-8522-E52DB5956C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01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</p:sldLayoutIdLst>
  <p:transition>
    <p:fade thruBlk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lthacademy.ro/" TargetMode="External"/><Relationship Id="rId2" Type="http://schemas.openxmlformats.org/officeDocument/2006/relationships/hyperlink" Target="http://www.burcash.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377126-8A7F-EE40-A1B6-8AC2973F6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>
                <a:latin typeface="+mn-lt"/>
                <a:cs typeface="Tungsten Narrow Medium"/>
              </a:rPr>
              <a:t>#10 CREȘTERE VENIT REAL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2C2667F-7609-5245-9AF5-CCD07CBFFE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  <a:cs typeface="Tungsten Book"/>
              </a:rPr>
              <a:t>FURNIZORI &amp; SUBCONTRACTORI</a:t>
            </a:r>
          </a:p>
        </p:txBody>
      </p:sp>
      <p:sp>
        <p:nvSpPr>
          <p:cNvPr id="18435" name="Text Placeholder 20">
            <a:extLst>
              <a:ext uri="{FF2B5EF4-FFF2-40B4-BE49-F238E27FC236}">
                <a16:creationId xmlns:a16="http://schemas.microsoft.com/office/drawing/2014/main" id="{D4252322-242A-F248-955F-B9EF4F40EA95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ro-RO" dirty="0" err="1">
                <a:latin typeface="Tungsten Book" pitchFamily="2" charset="0"/>
                <a:ea typeface="Tungsten Book" pitchFamily="2" charset="0"/>
                <a:cs typeface="Tungsten Book" pitchFamily="2" charset="0"/>
              </a:rPr>
              <a:t>Metode</a:t>
            </a:r>
            <a:r>
              <a:rPr lang="en-US" altLang="ro-RO" dirty="0">
                <a:latin typeface="Tungsten Book" pitchFamily="2" charset="0"/>
                <a:ea typeface="Tungsten Book" pitchFamily="2" charset="0"/>
                <a:cs typeface="Tungsten Book" pitchFamily="2" charset="0"/>
              </a:rPr>
              <a:t> practice de </a:t>
            </a:r>
            <a:r>
              <a:rPr lang="en-US" altLang="ro-RO" dirty="0" err="1">
                <a:latin typeface="Tungsten Book" pitchFamily="2" charset="0"/>
                <a:ea typeface="Tungsten Book" pitchFamily="2" charset="0"/>
                <a:cs typeface="Tungsten Book" pitchFamily="2" charset="0"/>
              </a:rPr>
              <a:t>creștere</a:t>
            </a:r>
            <a:r>
              <a:rPr lang="en-US" altLang="ro-RO" dirty="0">
                <a:latin typeface="Tungsten Book" pitchFamily="2" charset="0"/>
                <a:ea typeface="Tungsten Book" pitchFamily="2" charset="0"/>
                <a:cs typeface="Tungsten Book" pitchFamily="2" charset="0"/>
              </a:rPr>
              <a:t> a  </a:t>
            </a:r>
            <a:r>
              <a:rPr lang="en-US" altLang="ro-RO" dirty="0" err="1">
                <a:latin typeface="Tungsten Book" pitchFamily="2" charset="0"/>
                <a:ea typeface="Tungsten Book" pitchFamily="2" charset="0"/>
                <a:cs typeface="Tungsten Book" pitchFamily="2" charset="0"/>
              </a:rPr>
              <a:t>venitului</a:t>
            </a:r>
            <a:r>
              <a:rPr lang="en-US" altLang="ro-RO" dirty="0">
                <a:latin typeface="Tungsten Book" pitchFamily="2" charset="0"/>
                <a:ea typeface="Tungsten Book" pitchFamily="2" charset="0"/>
                <a:cs typeface="Tungsten Book" pitchFamily="2" charset="0"/>
              </a:rPr>
              <a:t> real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C10BEC-4509-01B9-3357-AFB45653982A}"/>
              </a:ext>
            </a:extLst>
          </p:cNvPr>
          <p:cNvSpPr/>
          <p:nvPr/>
        </p:nvSpPr>
        <p:spPr>
          <a:xfrm>
            <a:off x="6096000" y="4279901"/>
            <a:ext cx="762000" cy="5206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RO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688B17-5DD9-CCAC-C088-76CF706572E8}"/>
              </a:ext>
            </a:extLst>
          </p:cNvPr>
          <p:cNvSpPr/>
          <p:nvPr/>
        </p:nvSpPr>
        <p:spPr>
          <a:xfrm>
            <a:off x="6096000" y="3682115"/>
            <a:ext cx="1016000" cy="520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RO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74185-F178-B72B-25DC-685DFBB347F7}"/>
              </a:ext>
            </a:extLst>
          </p:cNvPr>
          <p:cNvSpPr/>
          <p:nvPr/>
        </p:nvSpPr>
        <p:spPr>
          <a:xfrm>
            <a:off x="6096000" y="3103821"/>
            <a:ext cx="1524000" cy="520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RO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32B0A-D263-51FC-9A64-ADF4EE750D14}"/>
              </a:ext>
            </a:extLst>
          </p:cNvPr>
          <p:cNvSpPr/>
          <p:nvPr/>
        </p:nvSpPr>
        <p:spPr>
          <a:xfrm>
            <a:off x="6096000" y="2456121"/>
            <a:ext cx="25400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RO" b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669BB0-1E68-B3A9-E87D-3C5F67C81755}"/>
              </a:ext>
            </a:extLst>
          </p:cNvPr>
          <p:cNvGraphicFramePr>
            <a:graphicFrameLocks noGrp="1"/>
          </p:cNvGraphicFramePr>
          <p:nvPr/>
        </p:nvGraphicFramePr>
        <p:xfrm>
          <a:off x="660400" y="1761066"/>
          <a:ext cx="10871200" cy="304800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630">
                <a:tc>
                  <a:txBody>
                    <a:bodyPr/>
                    <a:lstStyle/>
                    <a:p>
                      <a:r>
                        <a:rPr lang="en-RO" sz="2400" dirty="0"/>
                        <a:t>LA O ÎMBUNĂTĂȚIRE CU </a:t>
                      </a:r>
                      <a:r>
                        <a:rPr lang="en-RO" sz="2400" b="1" dirty="0"/>
                        <a:t>5 %  </a:t>
                      </a:r>
                      <a:r>
                        <a:rPr lang="en-RO" sz="2400" dirty="0"/>
                        <a:t>A…</a:t>
                      </a:r>
                    </a:p>
                  </a:txBody>
                  <a:tcPr marL="91432" marR="91432" marT="45721" marB="4572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O" sz="2400" dirty="0"/>
                        <a:t> PROFITUL VA CREȘTE CU X %</a:t>
                      </a:r>
                    </a:p>
                  </a:txBody>
                  <a:tcPr marL="91432" marR="91432" marT="45721" marB="4572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43">
                <a:tc>
                  <a:txBody>
                    <a:bodyPr/>
                    <a:lstStyle/>
                    <a:p>
                      <a:r>
                        <a:rPr lang="en-RO" sz="2400" b="1" dirty="0"/>
                        <a:t>PREȚULUI</a:t>
                      </a: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en-RO" sz="2400" b="1" dirty="0"/>
                        <a:t> 50 %</a:t>
                      </a: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43">
                <a:tc>
                  <a:txBody>
                    <a:bodyPr/>
                    <a:lstStyle/>
                    <a:p>
                      <a:r>
                        <a:rPr lang="en-RO" sz="2400" b="1" dirty="0"/>
                        <a:t>COSTULUI DE ACHIZITIE</a:t>
                      </a: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en-RO" sz="2400" b="1" dirty="0"/>
                        <a:t> 30%</a:t>
                      </a: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843">
                <a:tc>
                  <a:txBody>
                    <a:bodyPr/>
                    <a:lstStyle/>
                    <a:p>
                      <a:r>
                        <a:rPr lang="en-RO" sz="2400" b="1" dirty="0"/>
                        <a:t>CANTITĂȚII VÂNDUTE</a:t>
                      </a: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en-RO" sz="2400" b="1" dirty="0"/>
                        <a:t> 20%</a:t>
                      </a: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843">
                <a:tc>
                  <a:txBody>
                    <a:bodyPr/>
                    <a:lstStyle/>
                    <a:p>
                      <a:r>
                        <a:rPr lang="en-RO" sz="2400" b="1" dirty="0"/>
                        <a:t>COSTURILOR FIXE</a:t>
                      </a:r>
                    </a:p>
                  </a:txBody>
                  <a:tcPr marL="91432" marR="91432" marT="45721" marB="45721"/>
                </a:tc>
                <a:tc>
                  <a:txBody>
                    <a:bodyPr/>
                    <a:lstStyle/>
                    <a:p>
                      <a:r>
                        <a:rPr lang="en-RO" sz="2400" b="1" dirty="0"/>
                        <a:t> 15%</a:t>
                      </a:r>
                    </a:p>
                  </a:txBody>
                  <a:tcPr marL="91432" marR="91432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D3F06B4-255C-6D59-E100-CFA5DEF107AB}"/>
              </a:ext>
            </a:extLst>
          </p:cNvPr>
          <p:cNvSpPr txBox="1">
            <a:spLocks/>
          </p:cNvSpPr>
          <p:nvPr/>
        </p:nvSpPr>
        <p:spPr>
          <a:xfrm>
            <a:off x="1" y="431800"/>
            <a:ext cx="6807199" cy="7112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RO" sz="3200" b="1" dirty="0">
                <a:solidFill>
                  <a:srgbClr val="FFFF00"/>
                </a:solidFill>
                <a:latin typeface="Tungsten Book" pitchFamily="2" charset="0"/>
              </a:rPr>
              <a:t>FORȚA MULTIPLICATORILOR DE PROFIT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76A2F34-4F76-948F-EA23-EDA012E2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5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CF30F064-5D8D-4E4E-2B6A-EDFB291B2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9063"/>
            <a:ext cx="10515600" cy="1325562"/>
          </a:xfrm>
        </p:spPr>
        <p:txBody>
          <a:bodyPr/>
          <a:lstStyle/>
          <a:p>
            <a:r>
              <a:rPr lang="en-RO" altLang="en-RO" b="1"/>
              <a:t>Exemplul 1 – afacere de retail </a:t>
            </a:r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73C5EB5D-E036-0516-F32F-E33B27E28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9D63D5-6680-194A-845C-5095BA5C2F74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D72CB96-6622-2129-4611-6BD35195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036638"/>
            <a:ext cx="10945812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>
            <a:extLst>
              <a:ext uri="{FF2B5EF4-FFF2-40B4-BE49-F238E27FC236}">
                <a16:creationId xmlns:a16="http://schemas.microsoft.com/office/drawing/2014/main" id="{5C1EBFA8-8F7D-D04E-90C1-97C865CF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6523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D06BC4D-1F47-DDF3-5BE5-C5DD8958E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-4763"/>
            <a:ext cx="10515600" cy="1325563"/>
          </a:xfrm>
        </p:spPr>
        <p:txBody>
          <a:bodyPr/>
          <a:lstStyle/>
          <a:p>
            <a:r>
              <a:rPr lang="en-RO" altLang="en-RO" b="1"/>
              <a:t>Exemplul 2 – afacere de productie</a:t>
            </a:r>
          </a:p>
        </p:txBody>
      </p:sp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C4D6C0F0-D421-E8E7-FDD3-038D973BD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4E41AD-6E29-0347-9DAF-EE698F82D388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6867" name="Picture 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0A336948-9F30-BC6C-807B-E6C1B7D9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052513"/>
            <a:ext cx="10520363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>
            <a:extLst>
              <a:ext uri="{FF2B5EF4-FFF2-40B4-BE49-F238E27FC236}">
                <a16:creationId xmlns:a16="http://schemas.microsoft.com/office/drawing/2014/main" id="{3CF11006-B1CC-5CB3-0DCF-0B123D9D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5" y="6511925"/>
            <a:ext cx="1504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A2ED00B-4BCF-F2F2-9436-49B5E43BA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10515600" cy="1044575"/>
          </a:xfrm>
        </p:spPr>
        <p:txBody>
          <a:bodyPr/>
          <a:lstStyle/>
          <a:p>
            <a:r>
              <a:rPr lang="en-RO" altLang="en-RO" b="1"/>
              <a:t>Exemplul 3 - afacere de servicii</a:t>
            </a:r>
          </a:p>
        </p:txBody>
      </p:sp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3AA40465-800A-B8FC-C49A-43275E083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0A7AC0-4785-6F4A-91F4-AAEB1F96C4E0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8915" name="Picture 5" descr="Table&#10;&#10;Description automatically generated">
            <a:extLst>
              <a:ext uri="{FF2B5EF4-FFF2-40B4-BE49-F238E27FC236}">
                <a16:creationId xmlns:a16="http://schemas.microsoft.com/office/drawing/2014/main" id="{D5552BBC-30F2-59BA-3DF0-5C69C00F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65175"/>
            <a:ext cx="10633075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>
            <a:extLst>
              <a:ext uri="{FF2B5EF4-FFF2-40B4-BE49-F238E27FC236}">
                <a16:creationId xmlns:a16="http://schemas.microsoft.com/office/drawing/2014/main" id="{8955E690-682C-04A5-4141-3EBA85E9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D17B-EB89-9CC2-6556-B134569D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369"/>
            <a:ext cx="11353800" cy="858392"/>
          </a:xfrm>
          <a:solidFill>
            <a:schemeClr val="accent2"/>
          </a:solidFill>
        </p:spPr>
        <p:txBody>
          <a:bodyPr/>
          <a:lstStyle/>
          <a:p>
            <a:r>
              <a:rPr lang="en-RO" b="1" dirty="0">
                <a:latin typeface="Tungsten Book" pitchFamily="2" charset="0"/>
              </a:rPr>
              <a:t>CELE DOUA ELEMENTE CHEIE ALE M&amp;S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8053-D3A9-715D-7FC8-52796E30F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2935"/>
            <a:ext cx="6625952" cy="332402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RO" sz="3200" b="1" dirty="0"/>
              <a:t>COSTURILE DE ACHIZITIE</a:t>
            </a:r>
            <a:endParaRPr lang="en-RO" sz="3200" dirty="0"/>
          </a:p>
          <a:p>
            <a:pPr marL="0" indent="0">
              <a:buNone/>
            </a:pPr>
            <a:endParaRPr lang="en-RO" sz="3200" dirty="0"/>
          </a:p>
          <a:p>
            <a:pPr marL="0" indent="0">
              <a:buNone/>
            </a:pPr>
            <a:r>
              <a:rPr lang="en-RO" sz="3200" b="1" dirty="0"/>
              <a:t>2. TERMENELE/CONDIȚIILE DE PLATĂ </a:t>
            </a:r>
          </a:p>
          <a:p>
            <a:pPr marL="514350" indent="-514350">
              <a:buAutoNum type="arabicPeriod"/>
            </a:pPr>
            <a:endParaRPr lang="en-RO" dirty="0"/>
          </a:p>
          <a:p>
            <a:pPr marL="514350" indent="-514350">
              <a:buAutoNum type="arabicPeriod"/>
            </a:pPr>
            <a:endParaRPr lang="en-RO" dirty="0"/>
          </a:p>
          <a:p>
            <a:pPr marL="514350" indent="-514350">
              <a:buAutoNum type="arabicPeriod"/>
            </a:pPr>
            <a:endParaRPr lang="en-RO" dirty="0"/>
          </a:p>
          <a:p>
            <a:pPr marL="514350" indent="-514350">
              <a:buAutoNum type="arabicPeriod"/>
            </a:pPr>
            <a:endParaRPr lang="en-RO" dirty="0"/>
          </a:p>
          <a:p>
            <a:pPr marL="514350" indent="-514350">
              <a:buAutoNum type="arabicPeriod"/>
            </a:pPr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63D0F-4D14-3FF1-D20E-E7AB3875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E90F-F697-7647-AAF7-FF28C218231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 descr="A picture containing hydrant, outdoor object&#10;&#10;Description automatically generated">
            <a:extLst>
              <a:ext uri="{FF2B5EF4-FFF2-40B4-BE49-F238E27FC236}">
                <a16:creationId xmlns:a16="http://schemas.microsoft.com/office/drawing/2014/main" id="{EC301905-67E7-8E41-9E9A-578BE90D2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942282"/>
            <a:ext cx="4136957" cy="411802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8BCC225-1083-4A31-347C-47BA1E8B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8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E1B6A-1CA9-9AD1-16FD-473FC7E4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PROFITUL FANTOMĂ ?!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1D6E7-2C83-A97A-7FF3-5A7C36AACB9D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CARE ESTE MARJA BRUTĂ REALĂ?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FOLOSITI FIFO SAU LIFO?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Profitul</a:t>
            </a:r>
            <a:r>
              <a:rPr lang="en-US" sz="2000" b="1" dirty="0"/>
              <a:t> </a:t>
            </a:r>
            <a:r>
              <a:rPr lang="en-US" sz="2000" b="1" dirty="0" err="1"/>
              <a:t>fantomă</a:t>
            </a:r>
            <a:r>
              <a:rPr lang="en-US" sz="2000" b="1" dirty="0"/>
              <a:t> </a:t>
            </a:r>
            <a:r>
              <a:rPr lang="en-US" sz="2000" b="1" dirty="0" err="1"/>
              <a:t>apare</a:t>
            </a:r>
            <a:r>
              <a:rPr lang="en-US" sz="2000" b="1" dirty="0"/>
              <a:t> din </a:t>
            </a:r>
            <a:r>
              <a:rPr lang="en-US" sz="2000" b="1" dirty="0" err="1"/>
              <a:t>diferenta</a:t>
            </a:r>
            <a:r>
              <a:rPr lang="en-US" sz="2000" b="1" dirty="0"/>
              <a:t> </a:t>
            </a:r>
            <a:r>
              <a:rPr lang="en-US" sz="2000" b="1" dirty="0" err="1"/>
              <a:t>pretului</a:t>
            </a:r>
            <a:r>
              <a:rPr lang="en-US" sz="2000" b="1" dirty="0"/>
              <a:t> </a:t>
            </a:r>
            <a:r>
              <a:rPr lang="en-US" sz="2000" b="1" dirty="0" err="1"/>
              <a:t>istoric</a:t>
            </a:r>
            <a:r>
              <a:rPr lang="en-US" sz="2000" b="1" dirty="0"/>
              <a:t> fata de </a:t>
            </a:r>
            <a:r>
              <a:rPr lang="en-US" sz="2000" b="1" dirty="0" err="1"/>
              <a:t>costul</a:t>
            </a:r>
            <a:r>
              <a:rPr lang="en-US" sz="2000" b="1" dirty="0"/>
              <a:t> de </a:t>
            </a:r>
            <a:r>
              <a:rPr lang="en-US" sz="2000" b="1" dirty="0" err="1"/>
              <a:t>inlocuire</a:t>
            </a:r>
            <a:r>
              <a:rPr lang="en-US" sz="2000" b="1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304A-2828-E4B7-FA7D-00140849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1FAE90F-F697-7647-AAF7-FF28C2182310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B06E9C9-E19F-DEFF-B077-A5E64EB4A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9F439F-AEDA-147C-D40A-E79006C1C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272578"/>
              </p:ext>
            </p:extLst>
          </p:nvPr>
        </p:nvGraphicFramePr>
        <p:xfrm>
          <a:off x="6586833" y="2763421"/>
          <a:ext cx="4632457" cy="238586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28510">
                  <a:extLst>
                    <a:ext uri="{9D8B030D-6E8A-4147-A177-3AD203B41FA5}">
                      <a16:colId xmlns:a16="http://schemas.microsoft.com/office/drawing/2014/main" val="625484628"/>
                    </a:ext>
                  </a:extLst>
                </a:gridCol>
                <a:gridCol w="1186696">
                  <a:extLst>
                    <a:ext uri="{9D8B030D-6E8A-4147-A177-3AD203B41FA5}">
                      <a16:colId xmlns:a16="http://schemas.microsoft.com/office/drawing/2014/main" val="1365153650"/>
                    </a:ext>
                  </a:extLst>
                </a:gridCol>
                <a:gridCol w="932848">
                  <a:extLst>
                    <a:ext uri="{9D8B030D-6E8A-4147-A177-3AD203B41FA5}">
                      <a16:colId xmlns:a16="http://schemas.microsoft.com/office/drawing/2014/main" val="1788624494"/>
                    </a:ext>
                  </a:extLst>
                </a:gridCol>
                <a:gridCol w="884403">
                  <a:extLst>
                    <a:ext uri="{9D8B030D-6E8A-4147-A177-3AD203B41FA5}">
                      <a16:colId xmlns:a16="http://schemas.microsoft.com/office/drawing/2014/main" val="1736272684"/>
                    </a:ext>
                  </a:extLst>
                </a:gridCol>
              </a:tblGrid>
              <a:tr h="721784">
                <a:tc>
                  <a:txBody>
                    <a:bodyPr/>
                    <a:lstStyle/>
                    <a:p>
                      <a:endParaRPr lang="en-RO" sz="17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11616" marR="111616" marT="78131" marB="78131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RO" sz="1700" b="0" cap="none" spc="0" dirty="0">
                          <a:solidFill>
                            <a:schemeClr val="tx1"/>
                          </a:solidFill>
                        </a:rPr>
                        <a:t>1 MARTIE</a:t>
                      </a:r>
                    </a:p>
                  </a:txBody>
                  <a:tcPr marL="111616" marR="111616" marT="78131" marB="78131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RO" sz="1700" b="0" cap="none" spc="0">
                          <a:solidFill>
                            <a:schemeClr val="tx1"/>
                          </a:solidFill>
                        </a:rPr>
                        <a:t>1 MAI</a:t>
                      </a:r>
                    </a:p>
                  </a:txBody>
                  <a:tcPr marL="111616" marR="111616" marT="78131" marB="78131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RO" sz="1700" b="0" cap="none" spc="0">
                          <a:solidFill>
                            <a:schemeClr val="tx1"/>
                          </a:solidFill>
                        </a:rPr>
                        <a:t>1 IUL</a:t>
                      </a:r>
                    </a:p>
                  </a:txBody>
                  <a:tcPr marL="111616" marR="111616" marT="78131" marB="78131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903326"/>
                  </a:ext>
                </a:extLst>
              </a:tr>
              <a:tr h="303835"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 dirty="0">
                          <a:solidFill>
                            <a:schemeClr val="tx1"/>
                          </a:solidFill>
                        </a:rPr>
                        <a:t>VENIT VANZARI</a:t>
                      </a:r>
                    </a:p>
                  </a:txBody>
                  <a:tcPr marL="111616" marR="111616" marT="78131" marB="78131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559596"/>
                  </a:ext>
                </a:extLst>
              </a:tr>
              <a:tr h="392549">
                <a:tc>
                  <a:txBody>
                    <a:bodyPr/>
                    <a:lstStyle/>
                    <a:p>
                      <a:pPr algn="ctr"/>
                      <a:r>
                        <a:rPr lang="en-RO" sz="1500" cap="none" spc="0" dirty="0">
                          <a:solidFill>
                            <a:schemeClr val="tx1"/>
                          </a:solidFill>
                        </a:rPr>
                        <a:t>COGS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cap="none" spc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cap="none" spc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cap="none" spc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417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>
                          <a:solidFill>
                            <a:schemeClr val="tx1"/>
                          </a:solidFill>
                        </a:rPr>
                        <a:t>MARJA BRUTĂ</a:t>
                      </a:r>
                    </a:p>
                  </a:txBody>
                  <a:tcPr marL="111616" marR="111616" marT="78131" marB="78131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700" cap="none" spc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139811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algn="ctr"/>
                      <a:r>
                        <a:rPr lang="en-RO" sz="1500" i="1" cap="none" spc="0" dirty="0">
                          <a:solidFill>
                            <a:schemeClr val="tx1"/>
                          </a:solidFill>
                        </a:rPr>
                        <a:t>MARJA (%)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i="1" cap="none" spc="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i="1" cap="none" spc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RO" sz="1500" i="1" cap="none" spc="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 marL="111616" marR="111616" marT="78131" marB="7813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7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84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ucket of money&#10;&#10;Description automatically generated with low confidence">
            <a:extLst>
              <a:ext uri="{FF2B5EF4-FFF2-40B4-BE49-F238E27FC236}">
                <a16:creationId xmlns:a16="http://schemas.microsoft.com/office/drawing/2014/main" id="{55D842CF-BCF8-7751-4A9B-05A43F9A1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75D20-722F-7597-62CA-7C0FB2C8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RO" sz="4000" b="1">
                <a:latin typeface="Tungsten Book" pitchFamily="2" charset="0"/>
              </a:rPr>
              <a:t>SUBCONTRACTORII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BB32-F867-D37B-5547-0107AA20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RO" sz="2400" b="1"/>
              <a:t>CALITATEA SERVICIILOR SI EFICACITAREA </a:t>
            </a:r>
          </a:p>
          <a:p>
            <a:pPr marL="0" indent="0">
              <a:buNone/>
            </a:pPr>
            <a:endParaRPr lang="en-RO" sz="2400" b="1"/>
          </a:p>
          <a:p>
            <a:pPr marL="0" indent="0">
              <a:buNone/>
            </a:pPr>
            <a:endParaRPr lang="en-RO" sz="2400" b="1"/>
          </a:p>
          <a:p>
            <a:r>
              <a:rPr lang="en-RO" sz="2400" b="1"/>
              <a:t>CĂUTAREA ȘI CALIFICAREA SUBCONTRACTORILOR</a:t>
            </a:r>
          </a:p>
          <a:p>
            <a:endParaRPr lang="en-RO" sz="2400"/>
          </a:p>
          <a:p>
            <a:pPr marL="0" indent="0">
              <a:buNone/>
            </a:pPr>
            <a:endParaRPr lang="en-RO" sz="2400"/>
          </a:p>
          <a:p>
            <a:r>
              <a:rPr lang="en-RO" sz="2400" b="1"/>
              <a:t>PREȚURILE ȘI TERMENELE DE PLATĂ</a:t>
            </a:r>
          </a:p>
          <a:p>
            <a:endParaRPr lang="en-RO" sz="2400"/>
          </a:p>
          <a:p>
            <a:endParaRPr lang="en-RO" sz="2400"/>
          </a:p>
          <a:p>
            <a:endParaRPr lang="en-RO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D2ABA-4326-FF06-EEC7-48A16DDE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1FAE90F-F697-7647-AAF7-FF28C2182310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08125D-BD28-1EA3-8597-69E33F15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6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>
            <a:extLst>
              <a:ext uri="{FF2B5EF4-FFF2-40B4-BE49-F238E27FC236}">
                <a16:creationId xmlns:a16="http://schemas.microsoft.com/office/drawing/2014/main" id="{A83180C7-47C7-D54B-9A32-F034B5B83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1614488"/>
            <a:ext cx="68405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3200" dirty="0">
                <a:solidFill>
                  <a:srgbClr val="1284C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www.burcash.ro</a:t>
            </a:r>
            <a:endParaRPr lang="en-US" altLang="ro-RO" sz="3200" dirty="0">
              <a:solidFill>
                <a:srgbClr val="1284C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3200" dirty="0">
                <a:solidFill>
                  <a:srgbClr val="1284C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www.profitfirstromania.ro</a:t>
            </a:r>
            <a:endParaRPr lang="en-US" altLang="ro-RO" sz="3200" dirty="0">
              <a:solidFill>
                <a:srgbClr val="1284C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o-RO" sz="3200" dirty="0">
              <a:solidFill>
                <a:srgbClr val="1284C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3200" dirty="0" err="1">
                <a:solidFill>
                  <a:srgbClr val="1284C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eusebiu@burcash.ro</a:t>
            </a:r>
            <a:endParaRPr lang="en-US" altLang="ro-RO" sz="3200" dirty="0">
              <a:solidFill>
                <a:srgbClr val="1284C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o-RO" sz="3200" dirty="0">
              <a:solidFill>
                <a:srgbClr val="1284C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sz="3200" dirty="0">
                <a:solidFill>
                  <a:srgbClr val="1284C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+(4) 740 075 710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o-RO" sz="3200" dirty="0">
              <a:solidFill>
                <a:srgbClr val="1284C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2707" name="Picture 1">
            <a:extLst>
              <a:ext uri="{FF2B5EF4-FFF2-40B4-BE49-F238E27FC236}">
                <a16:creationId xmlns:a16="http://schemas.microsoft.com/office/drawing/2014/main" id="{600CF60F-BB6D-8F47-93A5-152B4CB3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14488"/>
            <a:ext cx="43148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27096-9A02-4745-8E63-CB940AB93C11}"/>
              </a:ext>
            </a:extLst>
          </p:cNvPr>
          <p:cNvSpPr txBox="1"/>
          <p:nvPr/>
        </p:nvSpPr>
        <p:spPr>
          <a:xfrm>
            <a:off x="3133725" y="476250"/>
            <a:ext cx="49276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4400" b="1" dirty="0">
                <a:solidFill>
                  <a:schemeClr val="accent6">
                    <a:lumMod val="50000"/>
                  </a:schemeClr>
                </a:solidFill>
              </a:rPr>
              <a:t>SPOR LA BANI !!!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3E3A-7B52-6448-9652-A2C6DB3C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157"/>
            <a:ext cx="11353800" cy="83185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o-RO" b="1" dirty="0">
                <a:solidFill>
                  <a:srgbClr val="FFFF00"/>
                </a:solidFill>
                <a:latin typeface="Tungsten Book" pitchFamily="2" charset="0"/>
              </a:rPr>
              <a:t>Circuitul banilor în afacerea 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62B21-18F0-F44C-B77E-FF7EDE62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29C1A3-78C7-D446-9418-52B55789E688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06DEA5CC-A82B-DD30-8632-F711C43E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F7CAB3-722E-B742-B359-0DB14389D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348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27FB7-CA15-F245-95FB-20FDB454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771AEA-7B74-D343-92FA-E6B24D2FCB90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F89829-FFD8-D740-8FC4-23364A7E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2137"/>
            <a:ext cx="11353800" cy="83185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o-RO" b="1" dirty="0">
                <a:solidFill>
                  <a:srgbClr val="FFFF00"/>
                </a:solidFill>
                <a:latin typeface="Tungsten Book" pitchFamily="2" charset="0"/>
              </a:rPr>
              <a:t>Durata de </a:t>
            </a:r>
            <a:r>
              <a:rPr lang="ro-RO" b="1" dirty="0" err="1">
                <a:solidFill>
                  <a:srgbClr val="FFFF00"/>
                </a:solidFill>
                <a:latin typeface="Tungsten Book" pitchFamily="2" charset="0"/>
              </a:rPr>
              <a:t>rotatie</a:t>
            </a:r>
            <a:r>
              <a:rPr lang="ro-RO" b="1" dirty="0">
                <a:solidFill>
                  <a:srgbClr val="FFFF00"/>
                </a:solidFill>
                <a:latin typeface="Tungsten Book" pitchFamily="2" charset="0"/>
              </a:rPr>
              <a:t> a cash-ului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876AE83-0D56-8B42-860F-81647C837DF5}"/>
              </a:ext>
            </a:extLst>
          </p:cNvPr>
          <p:cNvSpPr/>
          <p:nvPr/>
        </p:nvSpPr>
        <p:spPr>
          <a:xfrm>
            <a:off x="8074025" y="1989138"/>
            <a:ext cx="381635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13ACA8-C4AE-834F-A732-B85766EB2F22}"/>
              </a:ext>
            </a:extLst>
          </p:cNvPr>
          <p:cNvSpPr/>
          <p:nvPr/>
        </p:nvSpPr>
        <p:spPr>
          <a:xfrm>
            <a:off x="4451350" y="1719263"/>
            <a:ext cx="3457575" cy="8334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b="1" dirty="0">
                <a:solidFill>
                  <a:srgbClr val="F522C4"/>
                </a:solidFill>
              </a:rPr>
              <a:t>Durata de rotație </a:t>
            </a:r>
          </a:p>
          <a:p>
            <a:pPr algn="ctr">
              <a:defRPr/>
            </a:pPr>
            <a:r>
              <a:rPr lang="ro-RO" sz="2400" b="1" dirty="0">
                <a:solidFill>
                  <a:srgbClr val="F522C4"/>
                </a:solidFill>
              </a:rPr>
              <a:t>a cash-ului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B482D70-7751-9E4F-A2D4-37125E1F4B1F}"/>
              </a:ext>
            </a:extLst>
          </p:cNvPr>
          <p:cNvSpPr/>
          <p:nvPr/>
        </p:nvSpPr>
        <p:spPr>
          <a:xfrm rot="10800000">
            <a:off x="469900" y="1989138"/>
            <a:ext cx="381635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F03E3D-5924-854E-B271-F0C31FAEA6DA}"/>
              </a:ext>
            </a:extLst>
          </p:cNvPr>
          <p:cNvCxnSpPr/>
          <p:nvPr/>
        </p:nvCxnSpPr>
        <p:spPr>
          <a:xfrm>
            <a:off x="469900" y="3213100"/>
            <a:ext cx="4546600" cy="0"/>
          </a:xfrm>
          <a:prstGeom prst="straightConnector1">
            <a:avLst/>
          </a:prstGeom>
          <a:ln w="1270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ctagon 13">
            <a:extLst>
              <a:ext uri="{FF2B5EF4-FFF2-40B4-BE49-F238E27FC236}">
                <a16:creationId xmlns:a16="http://schemas.microsoft.com/office/drawing/2014/main" id="{C0D9C406-5ADA-6E4E-A45C-AA95032223EF}"/>
              </a:ext>
            </a:extLst>
          </p:cNvPr>
          <p:cNvSpPr/>
          <p:nvPr/>
        </p:nvSpPr>
        <p:spPr>
          <a:xfrm>
            <a:off x="2279650" y="2924175"/>
            <a:ext cx="647700" cy="649288"/>
          </a:xfrm>
          <a:prstGeom prst="oc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AC185B-1EB6-BB41-8ECD-B92D894DDCD3}"/>
              </a:ext>
            </a:extLst>
          </p:cNvPr>
          <p:cNvCxnSpPr>
            <a:cxnSpLocks/>
          </p:cNvCxnSpPr>
          <p:nvPr/>
        </p:nvCxnSpPr>
        <p:spPr>
          <a:xfrm>
            <a:off x="5016500" y="3224213"/>
            <a:ext cx="2016125" cy="0"/>
          </a:xfrm>
          <a:prstGeom prst="straightConnector1">
            <a:avLst/>
          </a:prstGeom>
          <a:ln w="1270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ctagon 16">
            <a:extLst>
              <a:ext uri="{FF2B5EF4-FFF2-40B4-BE49-F238E27FC236}">
                <a16:creationId xmlns:a16="http://schemas.microsoft.com/office/drawing/2014/main" id="{78B82593-BCE2-904A-A621-F23B41E483A8}"/>
              </a:ext>
            </a:extLst>
          </p:cNvPr>
          <p:cNvSpPr/>
          <p:nvPr/>
        </p:nvSpPr>
        <p:spPr>
          <a:xfrm>
            <a:off x="5719763" y="2924175"/>
            <a:ext cx="647700" cy="649288"/>
          </a:xfrm>
          <a:prstGeom prst="oc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8C0EE8-BE28-E74C-BFAD-487C80B7A779}"/>
              </a:ext>
            </a:extLst>
          </p:cNvPr>
          <p:cNvCxnSpPr>
            <a:cxnSpLocks/>
          </p:cNvCxnSpPr>
          <p:nvPr/>
        </p:nvCxnSpPr>
        <p:spPr>
          <a:xfrm flipV="1">
            <a:off x="7032625" y="3213100"/>
            <a:ext cx="4857750" cy="11113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ctagon 19">
            <a:extLst>
              <a:ext uri="{FF2B5EF4-FFF2-40B4-BE49-F238E27FC236}">
                <a16:creationId xmlns:a16="http://schemas.microsoft.com/office/drawing/2014/main" id="{DFC2436C-E497-984E-8640-00FCB500F858}"/>
              </a:ext>
            </a:extLst>
          </p:cNvPr>
          <p:cNvSpPr/>
          <p:nvPr/>
        </p:nvSpPr>
        <p:spPr>
          <a:xfrm>
            <a:off x="9137650" y="2889250"/>
            <a:ext cx="647700" cy="647700"/>
          </a:xfrm>
          <a:prstGeom prst="oc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3</a:t>
            </a:r>
          </a:p>
        </p:txBody>
      </p:sp>
      <p:sp>
        <p:nvSpPr>
          <p:cNvPr id="28684" name="TextBox 20">
            <a:extLst>
              <a:ext uri="{FF2B5EF4-FFF2-40B4-BE49-F238E27FC236}">
                <a16:creationId xmlns:a16="http://schemas.microsoft.com/office/drawing/2014/main" id="{961EE309-901C-6BF6-50D3-0345D5714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790950"/>
            <a:ext cx="201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o-RO" altLang="en-RO"/>
              <a:t>Ciclul de vânzare</a:t>
            </a:r>
          </a:p>
        </p:txBody>
      </p:sp>
      <p:sp>
        <p:nvSpPr>
          <p:cNvPr id="28685" name="TextBox 21">
            <a:extLst>
              <a:ext uri="{FF2B5EF4-FFF2-40B4-BE49-F238E27FC236}">
                <a16:creationId xmlns:a16="http://schemas.microsoft.com/office/drawing/2014/main" id="{805DE577-1A17-3710-9A3C-EEA806A78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3779838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o-RO" altLang="en-RO"/>
              <a:t>Livrare</a:t>
            </a:r>
          </a:p>
        </p:txBody>
      </p:sp>
      <p:sp>
        <p:nvSpPr>
          <p:cNvPr id="28686" name="TextBox 22">
            <a:extLst>
              <a:ext uri="{FF2B5EF4-FFF2-40B4-BE49-F238E27FC236}">
                <a16:creationId xmlns:a16="http://schemas.microsoft.com/office/drawing/2014/main" id="{AC710A52-8DBC-DBE0-79BA-AD3D96CD7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513" y="37909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o-RO" altLang="en-RO"/>
              <a:t>Încasare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6C19A-8ED4-324D-90D0-3D3FC044B95F}"/>
              </a:ext>
            </a:extLst>
          </p:cNvPr>
          <p:cNvCxnSpPr>
            <a:cxnSpLocks/>
          </p:cNvCxnSpPr>
          <p:nvPr/>
        </p:nvCxnSpPr>
        <p:spPr>
          <a:xfrm flipV="1">
            <a:off x="1130300" y="4913313"/>
            <a:ext cx="3886200" cy="28575"/>
          </a:xfrm>
          <a:prstGeom prst="straightConnector1">
            <a:avLst/>
          </a:prstGeom>
          <a:ln w="1270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ctagon 25">
            <a:extLst>
              <a:ext uri="{FF2B5EF4-FFF2-40B4-BE49-F238E27FC236}">
                <a16:creationId xmlns:a16="http://schemas.microsoft.com/office/drawing/2014/main" id="{46000AD2-0E26-3844-A553-7A5B1230348F}"/>
              </a:ext>
            </a:extLst>
          </p:cNvPr>
          <p:cNvSpPr/>
          <p:nvPr/>
        </p:nvSpPr>
        <p:spPr>
          <a:xfrm>
            <a:off x="2749550" y="4589463"/>
            <a:ext cx="647700" cy="647700"/>
          </a:xfrm>
          <a:prstGeom prst="oct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4</a:t>
            </a:r>
          </a:p>
        </p:txBody>
      </p:sp>
      <p:sp>
        <p:nvSpPr>
          <p:cNvPr id="28689" name="TextBox 27">
            <a:extLst>
              <a:ext uri="{FF2B5EF4-FFF2-40B4-BE49-F238E27FC236}">
                <a16:creationId xmlns:a16="http://schemas.microsoft.com/office/drawing/2014/main" id="{D4049375-566C-3FA4-6FA2-60F9107B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5480050"/>
            <a:ext cx="322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o-RO" altLang="en-RO"/>
              <a:t>Productie / Execuție / Stocare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5E95EEC-A17E-60E4-EF75-61F0E206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B4947B-1172-154A-BC0E-A8675425AA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425" y="2708275"/>
          <a:ext cx="11449050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9050">
                  <a:extLst>
                    <a:ext uri="{9D8B030D-6E8A-4147-A177-3AD203B41FA5}">
                      <a16:colId xmlns:a16="http://schemas.microsoft.com/office/drawing/2014/main" val="1444916373"/>
                    </a:ext>
                  </a:extLst>
                </a:gridCol>
              </a:tblGrid>
              <a:tr h="2305050">
                <a:tc>
                  <a:txBody>
                    <a:bodyPr/>
                    <a:lstStyle/>
                    <a:p>
                      <a:pPr algn="l" fontAlgn="b"/>
                      <a:r>
                        <a:rPr lang="ro-RO" sz="4000" b="1" u="none" strike="noStrike" dirty="0">
                          <a:effectLst/>
                        </a:rPr>
                        <a:t>Cash </a:t>
                      </a:r>
                      <a:r>
                        <a:rPr lang="ro-RO" sz="4000" b="1" u="none" strike="noStrike" dirty="0" err="1">
                          <a:effectLst/>
                        </a:rPr>
                        <a:t>conversion</a:t>
                      </a:r>
                      <a:r>
                        <a:rPr lang="ro-RO" sz="4000" b="1" u="none" strike="noStrike" dirty="0">
                          <a:effectLst/>
                        </a:rPr>
                        <a:t>  </a:t>
                      </a:r>
                      <a:r>
                        <a:rPr lang="ro-RO" sz="4000" u="none" strike="noStrike" dirty="0">
                          <a:effectLst/>
                        </a:rPr>
                        <a:t>= Durata de </a:t>
                      </a:r>
                      <a:r>
                        <a:rPr lang="ro-RO" sz="4000" u="none" strike="noStrike" dirty="0" err="1">
                          <a:effectLst/>
                        </a:rPr>
                        <a:t>rotatie</a:t>
                      </a:r>
                      <a:r>
                        <a:rPr lang="ro-RO" sz="4000" u="none" strike="noStrike" dirty="0">
                          <a:effectLst/>
                        </a:rPr>
                        <a:t> a stocurilor + Durata medie de încasare - Durata de plata a furnizorilor.</a:t>
                      </a:r>
                      <a:endParaRPr lang="ro-RO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2381192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27FB7-CA15-F245-95FB-20FDB454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5D4BE2-5077-6740-85BF-E4D1EC35C04E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F89829-FFD8-D740-8FC4-23364A7E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8"/>
            <a:ext cx="11353800" cy="83185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o-RO" b="1" dirty="0">
                <a:solidFill>
                  <a:srgbClr val="FFFF00"/>
                </a:solidFill>
                <a:latin typeface="Tungsten Book" pitchFamily="2" charset="0"/>
              </a:rPr>
              <a:t>Durata de </a:t>
            </a:r>
            <a:r>
              <a:rPr lang="ro-RO" b="1" dirty="0" err="1">
                <a:solidFill>
                  <a:srgbClr val="FFFF00"/>
                </a:solidFill>
                <a:latin typeface="Tungsten Book" pitchFamily="2" charset="0"/>
              </a:rPr>
              <a:t>rotatie</a:t>
            </a:r>
            <a:r>
              <a:rPr lang="ro-RO" b="1" dirty="0">
                <a:solidFill>
                  <a:srgbClr val="FFFF00"/>
                </a:solidFill>
                <a:latin typeface="Tungsten Book" pitchFamily="2" charset="0"/>
              </a:rPr>
              <a:t> a cash-ului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3E3A-7B52-6448-9652-A2C6DB3C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8"/>
            <a:ext cx="11353800" cy="83185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o-RO" b="1" dirty="0">
                <a:solidFill>
                  <a:srgbClr val="FFFF00"/>
                </a:solidFill>
                <a:latin typeface="Tungsten Book" pitchFamily="2" charset="0"/>
              </a:rPr>
              <a:t>Durata de rotație a cash-ului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0DF5307-C869-AB4B-9A24-9A9C3917D6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6438" y="1908175"/>
            <a:ext cx="10515600" cy="3968750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ro-RO" sz="3600" b="1" i="1" dirty="0"/>
              <a:t>Durata medie de </a:t>
            </a:r>
            <a:r>
              <a:rPr lang="ro-RO" altLang="ro-RO" sz="3600" b="1" i="1" dirty="0" err="1"/>
              <a:t>incasare</a:t>
            </a:r>
            <a:r>
              <a:rPr lang="ro-RO" altLang="ro-RO" sz="3600" b="1" i="1" dirty="0"/>
              <a:t> = </a:t>
            </a:r>
            <a:r>
              <a:rPr lang="ro-RO" altLang="ro-RO" sz="3600" i="1" dirty="0"/>
              <a:t>Sold neîncasate/(Total </a:t>
            </a:r>
            <a:r>
              <a:rPr lang="ro-RO" altLang="ro-RO" sz="3600" i="1" dirty="0" err="1"/>
              <a:t>vanzari</a:t>
            </a:r>
            <a:r>
              <a:rPr lang="ro-RO" altLang="ro-RO" sz="3600" i="1" dirty="0"/>
              <a:t>/360)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o-RO" altLang="ro-RO" sz="36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ro-RO" sz="3600" b="1" i="1" dirty="0"/>
              <a:t>Durata </a:t>
            </a:r>
            <a:r>
              <a:rPr lang="ro-RO" altLang="ro-RO" sz="3600" b="1" i="1" dirty="0" err="1"/>
              <a:t>Rotatie</a:t>
            </a:r>
            <a:r>
              <a:rPr lang="ro-RO" altLang="ro-RO" sz="3600" b="1" i="1" dirty="0"/>
              <a:t> Stocuri = </a:t>
            </a:r>
            <a:r>
              <a:rPr lang="ro-RO" altLang="ro-RO" sz="3600" i="1" dirty="0"/>
              <a:t>360/ (CA/Stoc mediu)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o-RO" altLang="ro-RO" sz="36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ro-RO" sz="3600" b="1" i="1" dirty="0"/>
              <a:t>Perioada de plata furnizori = </a:t>
            </a:r>
            <a:r>
              <a:rPr lang="ro-RO" altLang="ro-RO" sz="3600" i="1" dirty="0"/>
              <a:t>Facturi scadente / Cost mediu al bunurilor </a:t>
            </a:r>
            <a:r>
              <a:rPr lang="ro-RO" altLang="ro-RO" sz="3600" i="1" dirty="0" err="1"/>
              <a:t>vandute</a:t>
            </a:r>
            <a:r>
              <a:rPr lang="ro-RO" altLang="ro-RO" sz="3600" i="1" dirty="0"/>
              <a:t> zilnic</a:t>
            </a:r>
          </a:p>
          <a:p>
            <a:pPr algn="ctr">
              <a:defRPr/>
            </a:pPr>
            <a:endParaRPr lang="ro-RO" altLang="ro-RO" sz="3600" b="1" i="1" dirty="0"/>
          </a:p>
          <a:p>
            <a:pPr algn="ctr">
              <a:defRPr/>
            </a:pPr>
            <a:endParaRPr lang="ro-RO" altLang="ro-RO" sz="36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62B21-18F0-F44C-B77E-FF7EDE62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3D8F2A-79A4-DC4F-B649-AEE600B59C60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212158F4-4738-6365-4B85-8BD2BF5F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3E3A-7B52-6448-9652-A2C6DB3C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8"/>
            <a:ext cx="11353800" cy="83185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o-RO" b="1" dirty="0">
                <a:solidFill>
                  <a:srgbClr val="FFFF00"/>
                </a:solidFill>
                <a:latin typeface="Tungsten Book" pitchFamily="2" charset="0"/>
              </a:rPr>
              <a:t>Durata de rotație a cash-ului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0DF5307-C869-AB4B-9A24-9A9C3917D6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064" y="1933575"/>
            <a:ext cx="11353800" cy="396081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ro-RO" sz="3600" b="1" i="1" dirty="0"/>
              <a:t>Durata medie de încasare = </a:t>
            </a:r>
            <a:r>
              <a:rPr lang="ro-RO" altLang="ro-RO" sz="3600" i="1" dirty="0"/>
              <a:t>53,6 zile</a:t>
            </a:r>
            <a:endParaRPr lang="ro-RO" altLang="ro-RO" sz="36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ro-RO" sz="3600" b="1" i="1" dirty="0"/>
              <a:t>Durata </a:t>
            </a:r>
            <a:r>
              <a:rPr lang="ro-RO" altLang="ro-RO" sz="3600" b="1" i="1" dirty="0" err="1"/>
              <a:t>Rotatie</a:t>
            </a:r>
            <a:r>
              <a:rPr lang="ro-RO" altLang="ro-RO" sz="3600" b="1" i="1" dirty="0"/>
              <a:t> Stocuri = </a:t>
            </a:r>
            <a:r>
              <a:rPr lang="ro-RO" altLang="ro-RO" sz="3600" i="1" dirty="0"/>
              <a:t>49,3 zile</a:t>
            </a:r>
            <a:endParaRPr lang="ro-RO" altLang="ro-RO" sz="3600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ro-RO" sz="3600" b="1" i="1" dirty="0"/>
              <a:t>Perioada de plata furnizori = </a:t>
            </a:r>
            <a:r>
              <a:rPr lang="ro-RO" altLang="ro-RO" sz="3600" i="1" dirty="0"/>
              <a:t>56,6 zile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o-RO" altLang="ro-RO" sz="3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o-RO" altLang="ro-RO" sz="3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o-RO" altLang="ro-RO" sz="3600" b="1" i="1" dirty="0"/>
              <a:t>D.R.C.= (53,6+49,3)- 56,6= 46,3 zile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o-RO" altLang="ro-RO" sz="3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o-RO" altLang="ro-RO" sz="3600" b="1" i="1" dirty="0"/>
          </a:p>
          <a:p>
            <a:pPr algn="ctr">
              <a:defRPr/>
            </a:pPr>
            <a:endParaRPr lang="ro-RO" altLang="ro-RO" sz="36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62B21-18F0-F44C-B77E-FF7EDE62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1544E5-0C39-8247-AA54-599422ADEC37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C5479522-077E-9F9E-86B4-A9F323A4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13582-AD9A-B24E-A5C9-67816ABCB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9638" y="484188"/>
            <a:ext cx="10515600" cy="649287"/>
          </a:xfrm>
        </p:spPr>
        <p:txBody>
          <a:bodyPr/>
          <a:lstStyle/>
          <a:p>
            <a:pPr>
              <a:defRPr/>
            </a:pPr>
            <a:r>
              <a:rPr lang="ro-RO" b="1" dirty="0">
                <a:latin typeface="Tungsten Book" pitchFamily="2" charset="0"/>
              </a:rPr>
              <a:t>Analiza în adâncime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D4A1-1683-4D4B-9BDC-45F515C874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638" y="1203325"/>
            <a:ext cx="10515600" cy="414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o-RO" dirty="0"/>
              <a:t>Cum </a:t>
            </a:r>
            <a:r>
              <a:rPr lang="ro-RO" dirty="0" err="1"/>
              <a:t>stam</a:t>
            </a:r>
            <a:r>
              <a:rPr lang="ro-RO" dirty="0"/>
              <a:t> fata de </a:t>
            </a:r>
            <a:r>
              <a:rPr lang="ro-RO" dirty="0" err="1"/>
              <a:t>piata</a:t>
            </a:r>
            <a:r>
              <a:rPr lang="ro-RO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2BE9E-54A6-0144-9036-86606A8343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7D35B7-6A0B-6D48-8F64-4EF1904A4AA2}" type="slidenum">
              <a:rPr lang="en-GB" altLang="en-RO">
                <a:solidFill>
                  <a:srgbClr val="898989"/>
                </a:solidFill>
              </a:rPr>
              <a:pPr/>
              <a:t>7</a:t>
            </a:fld>
            <a:endParaRPr lang="en-GB" altLang="en-RO">
              <a:solidFill>
                <a:srgbClr val="898989"/>
              </a:solidFill>
            </a:endParaRPr>
          </a:p>
        </p:txBody>
      </p:sp>
      <p:pic>
        <p:nvPicPr>
          <p:cNvPr id="32775" name="Picture 5">
            <a:extLst>
              <a:ext uri="{FF2B5EF4-FFF2-40B4-BE49-F238E27FC236}">
                <a16:creationId xmlns:a16="http://schemas.microsoft.com/office/drawing/2014/main" id="{DDE0D19C-B888-8A4B-AED3-2BF88DE74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81750"/>
            <a:ext cx="1504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F2A69-CEBC-B4C0-E4EF-D6BF6761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98" y="2271787"/>
            <a:ext cx="5074943" cy="327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99A55-F22C-22EB-5A3A-257B6DD04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2279659"/>
            <a:ext cx="5020243" cy="32765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027207-65AA-FE1C-3792-7CE8EBCF09A5}"/>
              </a:ext>
            </a:extLst>
          </p:cNvPr>
          <p:cNvGraphicFramePr>
            <a:graphicFrameLocks noGrp="1"/>
          </p:cNvGraphicFramePr>
          <p:nvPr/>
        </p:nvGraphicFramePr>
        <p:xfrm>
          <a:off x="863600" y="1549400"/>
          <a:ext cx="11018837" cy="496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43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</a:rPr>
                        <a:t>EVALUAREA PROFITULUI</a:t>
                      </a:r>
                      <a:endParaRPr lang="en-GB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 hMerge="1">
                  <a:txBody>
                    <a:bodyPr/>
                    <a:lstStyle/>
                    <a:p>
                      <a:endParaRPr lang="en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R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R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endParaRPr lang="en-R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Realizat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Actual %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Target 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Profit First$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Diferenta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Actiune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1.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Venituri</a:t>
                      </a:r>
                      <a:r>
                        <a:rPr lang="en-GB" sz="2000" b="1" i="1" u="none" strike="noStrike" dirty="0">
                          <a:effectLst/>
                        </a:rPr>
                        <a:t> (</a:t>
                      </a:r>
                      <a:r>
                        <a:rPr lang="en-GB" sz="2000" b="1" i="1" u="none" strike="noStrike" dirty="0" err="1">
                          <a:effectLst/>
                        </a:rPr>
                        <a:t>încasări</a:t>
                      </a:r>
                      <a:r>
                        <a:rPr lang="en-GB" sz="2000" b="1" i="1" u="none" strike="noStrike" dirty="0">
                          <a:effectLst/>
                        </a:rPr>
                        <a:t>)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totale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€ 100.000</a:t>
                      </a:r>
                      <a:endParaRPr lang="en-RO" sz="1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 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 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 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 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600" u="none" strike="noStrike" dirty="0">
                          <a:effectLst/>
                        </a:rPr>
                        <a:t> </a:t>
                      </a:r>
                      <a:endParaRPr lang="en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2.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Materiale</a:t>
                      </a:r>
                      <a:r>
                        <a:rPr lang="en-GB" sz="2000" b="1" i="1" u="none" strike="noStrike" dirty="0">
                          <a:effectLst/>
                        </a:rPr>
                        <a:t> &amp;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Subcontractori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€ 50.000</a:t>
                      </a:r>
                      <a:endParaRPr lang="en-RO" sz="1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 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 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 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 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600" u="none" strike="noStrike" dirty="0">
                          <a:effectLst/>
                        </a:rPr>
                        <a:t> </a:t>
                      </a:r>
                      <a:endParaRPr lang="en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3. VENITUL REAL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€ 50.000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100%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100%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 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 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600" u="none" strike="noStrike" dirty="0">
                          <a:effectLst/>
                        </a:rPr>
                        <a:t> </a:t>
                      </a:r>
                      <a:endParaRPr lang="en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4. Profit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€ 2.500</a:t>
                      </a:r>
                      <a:endParaRPr lang="en-RO" sz="1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5%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10%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€ 5.000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-€ 2.500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CRESC</a:t>
                      </a:r>
                      <a:endParaRPr lang="en-GB" sz="16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5.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Compensatii</a:t>
                      </a:r>
                      <a:r>
                        <a:rPr lang="en-GB" sz="2000" b="1" i="1" u="none" strike="noStrike" dirty="0">
                          <a:effectLst/>
                        </a:rPr>
                        <a:t>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antreprenor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€ 15.000</a:t>
                      </a:r>
                      <a:endParaRPr lang="en-RO" sz="1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30%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30%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€ 15.000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MENTIN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6.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Donatii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€ 1.750</a:t>
                      </a:r>
                      <a:endParaRPr lang="en-RO" sz="1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3,5%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4,0%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€ 2.000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-€ 250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CRESC</a:t>
                      </a:r>
                      <a:endParaRPr lang="en-GB" sz="16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7.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Impozite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€ 7.500</a:t>
                      </a:r>
                      <a:endParaRPr lang="en-RO" sz="1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15,0%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>
                          <a:effectLst/>
                        </a:rPr>
                        <a:t>15%</a:t>
                      </a:r>
                      <a:endParaRPr lang="en-RO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€ 7.500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€ 0,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MENTIN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06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 dirty="0">
                          <a:effectLst/>
                        </a:rPr>
                        <a:t>8.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Cheltuieli</a:t>
                      </a:r>
                      <a:r>
                        <a:rPr lang="en-GB" sz="2000" b="1" i="1" u="none" strike="noStrike" dirty="0">
                          <a:effectLst/>
                        </a:rPr>
                        <a:t> </a:t>
                      </a:r>
                      <a:r>
                        <a:rPr lang="en-GB" sz="2000" b="1" i="1" u="none" strike="noStrike" dirty="0" err="1">
                          <a:effectLst/>
                        </a:rPr>
                        <a:t>operationale</a:t>
                      </a:r>
                      <a:endParaRPr lang="en-GB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€ 23.250</a:t>
                      </a:r>
                      <a:endParaRPr lang="en-RO" sz="18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46,5%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41%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u="none" strike="noStrike" dirty="0">
                          <a:effectLst/>
                        </a:rPr>
                        <a:t>€ 20.500</a:t>
                      </a:r>
                      <a:endParaRPr lang="en-R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RO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€ 2.750</a:t>
                      </a:r>
                      <a:endParaRPr lang="en-RO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DESCRESC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51F4E54-9146-DFE6-632B-C337071363AB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7162800" cy="676275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RO" sz="29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 PROFITABILITATII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0171181-EB32-EB57-69E6-B1A7C3B50A3B}"/>
              </a:ext>
            </a:extLst>
          </p:cNvPr>
          <p:cNvSpPr/>
          <p:nvPr/>
        </p:nvSpPr>
        <p:spPr>
          <a:xfrm>
            <a:off x="5435600" y="3214689"/>
            <a:ext cx="1117600" cy="42862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O" sz="1600" b="1" dirty="0">
                <a:solidFill>
                  <a:schemeClr val="tx1"/>
                </a:solidFill>
              </a:rPr>
              <a:t>&gt;25%</a:t>
            </a:r>
          </a:p>
        </p:txBody>
      </p:sp>
    </p:spTree>
    <p:extLst>
      <p:ext uri="{BB962C8B-B14F-4D97-AF65-F5344CB8AC3E}">
        <p14:creationId xmlns:p14="http://schemas.microsoft.com/office/powerpoint/2010/main" val="32166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D67B-61F1-1A10-B671-2042D186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80"/>
            <a:ext cx="10515600" cy="8316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RO" sz="4800" b="1" dirty="0">
                <a:latin typeface="Tungsten Book" pitchFamily="2" charset="0"/>
              </a:rPr>
              <a:t>CE INFLUENTEAZĂ VENITUL REAL?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64C4-5E04-C703-8717-5F6ED3DFD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RO" sz="3600" b="1" dirty="0"/>
              <a:t>PREȚUL</a:t>
            </a:r>
          </a:p>
          <a:p>
            <a:pPr marL="514350" indent="-514350">
              <a:buAutoNum type="arabicPeriod"/>
            </a:pPr>
            <a:endParaRPr lang="en-RO" sz="3600" b="1" dirty="0"/>
          </a:p>
          <a:p>
            <a:pPr marL="514350" indent="-514350">
              <a:buAutoNum type="arabicPeriod"/>
            </a:pPr>
            <a:r>
              <a:rPr lang="en-RO" sz="3600" b="1" dirty="0"/>
              <a:t>VOLUMUL</a:t>
            </a:r>
          </a:p>
          <a:p>
            <a:pPr marL="514350" indent="-514350">
              <a:buAutoNum type="arabicPeriod"/>
            </a:pPr>
            <a:endParaRPr lang="en-RO" sz="3600" b="1" dirty="0"/>
          </a:p>
          <a:p>
            <a:pPr marL="514350" indent="-514350">
              <a:buAutoNum type="arabicPeriod"/>
            </a:pPr>
            <a:r>
              <a:rPr lang="en-RO" sz="3600" b="1" dirty="0"/>
              <a:t>MATERIALE &amp; SUBCONTRACTORI</a:t>
            </a:r>
          </a:p>
          <a:p>
            <a:pPr marL="0" indent="0">
              <a:buNone/>
            </a:pPr>
            <a:endParaRPr lang="en-RO" dirty="0"/>
          </a:p>
          <a:p>
            <a:pPr marL="0" indent="0">
              <a:buNone/>
            </a:pPr>
            <a:endParaRPr lang="en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8B9FE-2CA7-1106-AE82-134C36B4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E90F-F697-7647-AAF7-FF28C218231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9C15FE6-2D2F-0CFC-68C6-14D773E3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396038"/>
            <a:ext cx="1504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8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16119</TotalTime>
  <Words>491</Words>
  <Application>Microsoft Macintosh PowerPoint</Application>
  <PresentationFormat>Widescreen</PresentationFormat>
  <Paragraphs>190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Tungsten Black</vt:lpstr>
      <vt:lpstr>Tungsten Book</vt:lpstr>
      <vt:lpstr>Arial</vt:lpstr>
      <vt:lpstr>Calibri</vt:lpstr>
      <vt:lpstr>Calibri Light</vt:lpstr>
      <vt:lpstr>Gill Sans</vt:lpstr>
      <vt:lpstr>Helvetica Neue</vt:lpstr>
      <vt:lpstr>Tahoma</vt:lpstr>
      <vt:lpstr>Office Theme</vt:lpstr>
      <vt:lpstr>PowerPoint Presentation</vt:lpstr>
      <vt:lpstr>Circuitul banilor în afacerea ta</vt:lpstr>
      <vt:lpstr>Durata de rotatie a cash-ului</vt:lpstr>
      <vt:lpstr>Durata de rotatie a cash-ului</vt:lpstr>
      <vt:lpstr>Durata de rotație a cash-ului</vt:lpstr>
      <vt:lpstr>Durata de rotație a cash-ului</vt:lpstr>
      <vt:lpstr>PowerPoint Presentation</vt:lpstr>
      <vt:lpstr>PowerPoint Presentation</vt:lpstr>
      <vt:lpstr>CE INFLUENTEAZĂ VENITUL REAL?</vt:lpstr>
      <vt:lpstr>PowerPoint Presentation</vt:lpstr>
      <vt:lpstr>Exemplul 1 – afacere de retail </vt:lpstr>
      <vt:lpstr>Exemplul 2 – afacere de productie</vt:lpstr>
      <vt:lpstr>Exemplul 3 - afacere de servicii</vt:lpstr>
      <vt:lpstr>CELE DOUA ELEMENTE CHEIE ALE M&amp;S</vt:lpstr>
      <vt:lpstr>PROFITUL FANTOMĂ ?!</vt:lpstr>
      <vt:lpstr>SUBCONTRACTORII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Eusebiu Burcas</dc:creator>
  <cp:lastModifiedBy>Eusebiu Burcas</cp:lastModifiedBy>
  <cp:revision>72</cp:revision>
  <dcterms:created xsi:type="dcterms:W3CDTF">2019-11-15T15:46:13Z</dcterms:created>
  <dcterms:modified xsi:type="dcterms:W3CDTF">2024-11-20T16:24:26Z</dcterms:modified>
</cp:coreProperties>
</file>